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77" r:id="rId3"/>
    <p:sldId id="260" r:id="rId4"/>
    <p:sldId id="259" r:id="rId5"/>
    <p:sldId id="258" r:id="rId6"/>
    <p:sldId id="261" r:id="rId7"/>
    <p:sldId id="273" r:id="rId8"/>
    <p:sldId id="262" r:id="rId9"/>
    <p:sldId id="263" r:id="rId10"/>
    <p:sldId id="264" r:id="rId11"/>
    <p:sldId id="278" r:id="rId12"/>
    <p:sldId id="265" r:id="rId13"/>
    <p:sldId id="266" r:id="rId14"/>
    <p:sldId id="279" r:id="rId15"/>
    <p:sldId id="268" r:id="rId16"/>
    <p:sldId id="269" r:id="rId17"/>
    <p:sldId id="270" r:id="rId18"/>
    <p:sldId id="271" r:id="rId19"/>
    <p:sldId id="272"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 Jefferies" initials="SJ" lastIdx="2" clrIdx="0">
    <p:extLst>
      <p:ext uri="{19B8F6BF-5375-455C-9EA6-DF929625EA0E}">
        <p15:presenceInfo xmlns:p15="http://schemas.microsoft.com/office/powerpoint/2012/main" userId="S::steven.jefferies@universitiesuk.ac.uk::54c4e925-56b2-4bef-9174-90b57fe74b71" providerId="AD"/>
      </p:ext>
    </p:extLst>
  </p:cmAuthor>
  <p:cmAuthor id="2" name="Michael Thompson" initials="MT" lastIdx="1" clrIdx="1">
    <p:extLst>
      <p:ext uri="{19B8F6BF-5375-455C-9EA6-DF929625EA0E}">
        <p15:presenceInfo xmlns:p15="http://schemas.microsoft.com/office/powerpoint/2012/main" userId="S::Michael.Thompson@universitiesuk.ac.uk::7f3bcd6b-299e-434b-b846-4cab3a412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4F90"/>
    <a:srgbClr val="31465E"/>
    <a:srgbClr val="E2E5F2"/>
    <a:srgbClr val="CFD5EA"/>
    <a:srgbClr val="685696"/>
    <a:srgbClr val="5B80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1" autoAdjust="0"/>
    <p:restoredTop sz="73112" autoAdjust="0"/>
  </p:normalViewPr>
  <p:slideViewPr>
    <p:cSldViewPr snapToGrid="0">
      <p:cViewPr varScale="1">
        <p:scale>
          <a:sx n="83" d="100"/>
          <a:sy n="83" d="100"/>
        </p:scale>
        <p:origin x="1386"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FB180D-4D6A-40E8-A0A3-E19654C5F48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D17E544-C5FC-46C2-9054-9900C28D206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0A7138-F5DE-4E7D-A96A-DC09B73C2AC4}" type="datetimeFigureOut">
              <a:rPr lang="en-GB" smtClean="0"/>
              <a:t>19/02/2020</a:t>
            </a:fld>
            <a:endParaRPr lang="en-GB"/>
          </a:p>
        </p:txBody>
      </p:sp>
      <p:sp>
        <p:nvSpPr>
          <p:cNvPr id="4" name="Footer Placeholder 3">
            <a:extLst>
              <a:ext uri="{FF2B5EF4-FFF2-40B4-BE49-F238E27FC236}">
                <a16:creationId xmlns:a16="http://schemas.microsoft.com/office/drawing/2014/main" id="{D3D1EFFD-1B08-4363-B6C7-08F2B24DD7D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8250348-A4DF-4951-92E4-E122AC2C6D2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132B54-03B0-4D3A-A27E-80D017AB4C68}" type="slidenum">
              <a:rPr lang="en-GB" smtClean="0"/>
              <a:t>‹#›</a:t>
            </a:fld>
            <a:endParaRPr lang="en-GB"/>
          </a:p>
        </p:txBody>
      </p:sp>
    </p:spTree>
    <p:extLst>
      <p:ext uri="{BB962C8B-B14F-4D97-AF65-F5344CB8AC3E}">
        <p14:creationId xmlns:p14="http://schemas.microsoft.com/office/powerpoint/2010/main" val="3176783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626A32-402A-4BFF-9604-C1FF02DD9983}" type="datetimeFigureOut">
              <a:rPr lang="en-GB" smtClean="0"/>
              <a:t>19/02/2020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8DC522-39E1-4521-A73B-24B215BB73D4}" type="slidenum">
              <a:rPr lang="en-GB" smtClean="0"/>
              <a:t>‹#›</a:t>
            </a:fld>
            <a:endParaRPr lang="en-GB"/>
          </a:p>
        </p:txBody>
      </p:sp>
    </p:spTree>
    <p:extLst>
      <p:ext uri="{BB962C8B-B14F-4D97-AF65-F5344CB8AC3E}">
        <p14:creationId xmlns:p14="http://schemas.microsoft.com/office/powerpoint/2010/main" val="33994752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presentation is to update scheme members on the latest with the 2018 USS valuation.  </a:t>
            </a:r>
          </a:p>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a:t>
            </a:fld>
            <a:endParaRPr lang="en-GB"/>
          </a:p>
        </p:txBody>
      </p:sp>
    </p:spTree>
    <p:extLst>
      <p:ext uri="{BB962C8B-B14F-4D97-AF65-F5344CB8AC3E}">
        <p14:creationId xmlns:p14="http://schemas.microsoft.com/office/powerpoint/2010/main" val="1102566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11</a:t>
            </a:fld>
            <a:endParaRPr lang="en-GB"/>
          </a:p>
        </p:txBody>
      </p:sp>
    </p:spTree>
    <p:extLst>
      <p:ext uri="{BB962C8B-B14F-4D97-AF65-F5344CB8AC3E}">
        <p14:creationId xmlns:p14="http://schemas.microsoft.com/office/powerpoint/2010/main" val="2930157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13</a:t>
            </a:fld>
            <a:endParaRPr lang="en-GB"/>
          </a:p>
        </p:txBody>
      </p:sp>
    </p:spTree>
    <p:extLst>
      <p:ext uri="{BB962C8B-B14F-4D97-AF65-F5344CB8AC3E}">
        <p14:creationId xmlns:p14="http://schemas.microsoft.com/office/powerpoint/2010/main" val="1173848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14</a:t>
            </a:fld>
            <a:endParaRPr lang="en-GB"/>
          </a:p>
        </p:txBody>
      </p:sp>
    </p:spTree>
    <p:extLst>
      <p:ext uri="{BB962C8B-B14F-4D97-AF65-F5344CB8AC3E}">
        <p14:creationId xmlns:p14="http://schemas.microsoft.com/office/powerpoint/2010/main" val="27840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15</a:t>
            </a:fld>
            <a:endParaRPr lang="en-GB"/>
          </a:p>
        </p:txBody>
      </p:sp>
    </p:spTree>
    <p:extLst>
      <p:ext uri="{BB962C8B-B14F-4D97-AF65-F5344CB8AC3E}">
        <p14:creationId xmlns:p14="http://schemas.microsoft.com/office/powerpoint/2010/main" val="3648248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16</a:t>
            </a:fld>
            <a:endParaRPr lang="en-GB"/>
          </a:p>
        </p:txBody>
      </p:sp>
    </p:spTree>
    <p:extLst>
      <p:ext uri="{BB962C8B-B14F-4D97-AF65-F5344CB8AC3E}">
        <p14:creationId xmlns:p14="http://schemas.microsoft.com/office/powerpoint/2010/main" val="877068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18</a:t>
            </a:fld>
            <a:endParaRPr lang="en-GB"/>
          </a:p>
        </p:txBody>
      </p:sp>
    </p:spTree>
    <p:extLst>
      <p:ext uri="{BB962C8B-B14F-4D97-AF65-F5344CB8AC3E}">
        <p14:creationId xmlns:p14="http://schemas.microsoft.com/office/powerpoint/2010/main" val="2113336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19</a:t>
            </a:fld>
            <a:endParaRPr lang="en-GB"/>
          </a:p>
        </p:txBody>
      </p:sp>
    </p:spTree>
    <p:extLst>
      <p:ext uri="{BB962C8B-B14F-4D97-AF65-F5344CB8AC3E}">
        <p14:creationId xmlns:p14="http://schemas.microsoft.com/office/powerpoint/2010/main" val="478865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20</a:t>
            </a:fld>
            <a:endParaRPr lang="en-GB"/>
          </a:p>
        </p:txBody>
      </p:sp>
    </p:spTree>
    <p:extLst>
      <p:ext uri="{BB962C8B-B14F-4D97-AF65-F5344CB8AC3E}">
        <p14:creationId xmlns:p14="http://schemas.microsoft.com/office/powerpoint/2010/main" val="3991002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21</a:t>
            </a:fld>
            <a:endParaRPr lang="en-GB"/>
          </a:p>
        </p:txBody>
      </p:sp>
    </p:spTree>
    <p:extLst>
      <p:ext uri="{BB962C8B-B14F-4D97-AF65-F5344CB8AC3E}">
        <p14:creationId xmlns:p14="http://schemas.microsoft.com/office/powerpoint/2010/main" val="2320332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22</a:t>
            </a:fld>
            <a:endParaRPr lang="en-GB"/>
          </a:p>
        </p:txBody>
      </p:sp>
    </p:spTree>
    <p:extLst>
      <p:ext uri="{BB962C8B-B14F-4D97-AF65-F5344CB8AC3E}">
        <p14:creationId xmlns:p14="http://schemas.microsoft.com/office/powerpoint/2010/main" val="2759642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2</a:t>
            </a:fld>
            <a:endParaRPr lang="en-GB"/>
          </a:p>
        </p:txBody>
      </p:sp>
    </p:spTree>
    <p:extLst>
      <p:ext uri="{BB962C8B-B14F-4D97-AF65-F5344CB8AC3E}">
        <p14:creationId xmlns:p14="http://schemas.microsoft.com/office/powerpoint/2010/main" val="291604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3</a:t>
            </a:fld>
            <a:endParaRPr lang="en-GB"/>
          </a:p>
        </p:txBody>
      </p:sp>
    </p:spTree>
    <p:extLst>
      <p:ext uri="{BB962C8B-B14F-4D97-AF65-F5344CB8AC3E}">
        <p14:creationId xmlns:p14="http://schemas.microsoft.com/office/powerpoint/2010/main" val="2729571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4</a:t>
            </a:fld>
            <a:endParaRPr lang="en-GB"/>
          </a:p>
        </p:txBody>
      </p:sp>
    </p:spTree>
    <p:extLst>
      <p:ext uri="{BB962C8B-B14F-4D97-AF65-F5344CB8AC3E}">
        <p14:creationId xmlns:p14="http://schemas.microsoft.com/office/powerpoint/2010/main" val="2604588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5</a:t>
            </a:fld>
            <a:endParaRPr lang="en-GB"/>
          </a:p>
        </p:txBody>
      </p:sp>
    </p:spTree>
    <p:extLst>
      <p:ext uri="{BB962C8B-B14F-4D97-AF65-F5344CB8AC3E}">
        <p14:creationId xmlns:p14="http://schemas.microsoft.com/office/powerpoint/2010/main" val="4052945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6</a:t>
            </a:fld>
            <a:endParaRPr lang="en-GB"/>
          </a:p>
        </p:txBody>
      </p:sp>
    </p:spTree>
    <p:extLst>
      <p:ext uri="{BB962C8B-B14F-4D97-AF65-F5344CB8AC3E}">
        <p14:creationId xmlns:p14="http://schemas.microsoft.com/office/powerpoint/2010/main" val="1610086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8</a:t>
            </a:fld>
            <a:endParaRPr lang="en-GB"/>
          </a:p>
        </p:txBody>
      </p:sp>
    </p:spTree>
    <p:extLst>
      <p:ext uri="{BB962C8B-B14F-4D97-AF65-F5344CB8AC3E}">
        <p14:creationId xmlns:p14="http://schemas.microsoft.com/office/powerpoint/2010/main" val="1488950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9</a:t>
            </a:fld>
            <a:endParaRPr lang="en-GB"/>
          </a:p>
        </p:txBody>
      </p:sp>
    </p:spTree>
    <p:extLst>
      <p:ext uri="{BB962C8B-B14F-4D97-AF65-F5344CB8AC3E}">
        <p14:creationId xmlns:p14="http://schemas.microsoft.com/office/powerpoint/2010/main" val="271564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8DC522-39E1-4521-A73B-24B215BB73D4}" type="slidenum">
              <a:rPr lang="en-GB" smtClean="0"/>
              <a:t>10</a:t>
            </a:fld>
            <a:endParaRPr lang="en-GB"/>
          </a:p>
        </p:txBody>
      </p:sp>
    </p:spTree>
    <p:extLst>
      <p:ext uri="{BB962C8B-B14F-4D97-AF65-F5344CB8AC3E}">
        <p14:creationId xmlns:p14="http://schemas.microsoft.com/office/powerpoint/2010/main" val="33083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F6D3-3F03-4841-8C0F-9305ECD5BF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F1FFE39-41E8-4E4F-830F-4E9B7BD6E8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F9B11A-9A04-4179-AC03-351820553216}"/>
              </a:ext>
            </a:extLst>
          </p:cNvPr>
          <p:cNvSpPr>
            <a:spLocks noGrp="1"/>
          </p:cNvSpPr>
          <p:nvPr>
            <p:ph type="dt" sz="half" idx="10"/>
          </p:nvPr>
        </p:nvSpPr>
        <p:spPr/>
        <p:txBody>
          <a:bodyPr/>
          <a:lstStyle/>
          <a:p>
            <a:fld id="{816E0F1D-F48C-47AA-9E11-D9D1C882A465}" type="datetime1">
              <a:rPr lang="en-GB" smtClean="0"/>
              <a:t>19/02/2020</a:t>
            </a:fld>
            <a:endParaRPr lang="en-GB"/>
          </a:p>
        </p:txBody>
      </p:sp>
      <p:sp>
        <p:nvSpPr>
          <p:cNvPr id="5" name="Footer Placeholder 4">
            <a:extLst>
              <a:ext uri="{FF2B5EF4-FFF2-40B4-BE49-F238E27FC236}">
                <a16:creationId xmlns:a16="http://schemas.microsoft.com/office/drawing/2014/main" id="{AAE0A050-5827-4161-94E5-498BE63203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96B074-50D6-4034-96CB-9E43C5D93F74}"/>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464964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7D1E2-DEA0-43F1-A991-70558047F0A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7B6C2F-3773-429F-AD97-3446A623CD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E2C6E4-327B-4EBF-B3FB-BE97B3254D7D}"/>
              </a:ext>
            </a:extLst>
          </p:cNvPr>
          <p:cNvSpPr>
            <a:spLocks noGrp="1"/>
          </p:cNvSpPr>
          <p:nvPr>
            <p:ph type="dt" sz="half" idx="10"/>
          </p:nvPr>
        </p:nvSpPr>
        <p:spPr/>
        <p:txBody>
          <a:bodyPr/>
          <a:lstStyle/>
          <a:p>
            <a:fld id="{ECB6E13B-937D-4D28-B104-B8B196C34C02}" type="datetime1">
              <a:rPr lang="en-GB" smtClean="0"/>
              <a:t>19/02/2020</a:t>
            </a:fld>
            <a:endParaRPr lang="en-GB"/>
          </a:p>
        </p:txBody>
      </p:sp>
      <p:sp>
        <p:nvSpPr>
          <p:cNvPr id="5" name="Footer Placeholder 4">
            <a:extLst>
              <a:ext uri="{FF2B5EF4-FFF2-40B4-BE49-F238E27FC236}">
                <a16:creationId xmlns:a16="http://schemas.microsoft.com/office/drawing/2014/main" id="{E86E1C74-BB74-4A94-913D-26487217AE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D28A60-FBA7-46FE-A44A-22580DB5A7FE}"/>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55037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6BB63B-D12B-46E4-981F-867993BF52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082457-2623-473D-9CAA-91CE93F2EC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4518E5-2F7B-45D5-AD4D-8124A5CC6ED9}"/>
              </a:ext>
            </a:extLst>
          </p:cNvPr>
          <p:cNvSpPr>
            <a:spLocks noGrp="1"/>
          </p:cNvSpPr>
          <p:nvPr>
            <p:ph type="dt" sz="half" idx="10"/>
          </p:nvPr>
        </p:nvSpPr>
        <p:spPr/>
        <p:txBody>
          <a:bodyPr/>
          <a:lstStyle/>
          <a:p>
            <a:fld id="{AB295040-D30D-4AA2-AAAF-A73FF0EDA5C5}" type="datetime1">
              <a:rPr lang="en-GB" smtClean="0"/>
              <a:t>19/02/2020</a:t>
            </a:fld>
            <a:endParaRPr lang="en-GB"/>
          </a:p>
        </p:txBody>
      </p:sp>
      <p:sp>
        <p:nvSpPr>
          <p:cNvPr id="5" name="Footer Placeholder 4">
            <a:extLst>
              <a:ext uri="{FF2B5EF4-FFF2-40B4-BE49-F238E27FC236}">
                <a16:creationId xmlns:a16="http://schemas.microsoft.com/office/drawing/2014/main" id="{67E74092-8759-49FF-862C-4B729FEDFA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21CA5E-8B7C-4759-B5A5-8941063100F9}"/>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1649364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0EF78F58-93E5-40F0-A630-DFAC9CEE55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590129C-E954-4AE8-A1E2-AA79C00AE214}"/>
              </a:ext>
            </a:extLst>
          </p:cNvPr>
          <p:cNvSpPr>
            <a:spLocks noGrp="1"/>
          </p:cNvSpPr>
          <p:nvPr>
            <p:ph type="title" hasCustomPrompt="1"/>
          </p:nvPr>
        </p:nvSpPr>
        <p:spPr/>
        <p:txBody>
          <a:bodyPr/>
          <a:lstStyle>
            <a:lvl1pPr>
              <a:defRPr>
                <a:solidFill>
                  <a:srgbClr val="685696"/>
                </a:solidFill>
                <a:latin typeface="+mn-lt"/>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AA798A1-CC24-45E9-B4B5-11EF97DAF804}"/>
              </a:ext>
            </a:extLst>
          </p:cNvPr>
          <p:cNvSpPr>
            <a:spLocks noGrp="1"/>
          </p:cNvSpPr>
          <p:nvPr>
            <p:ph idx="1"/>
          </p:nvPr>
        </p:nvSpPr>
        <p:spPr/>
        <p:txBody>
          <a:bodyPr/>
          <a:lstStyle>
            <a:lvl1pPr>
              <a:buClr>
                <a:srgbClr val="31465E"/>
              </a:buClr>
              <a:defRPr>
                <a:solidFill>
                  <a:srgbClr val="31465E"/>
                </a:solidFill>
              </a:defRPr>
            </a:lvl1pPr>
            <a:lvl2pPr>
              <a:buClr>
                <a:srgbClr val="31465E"/>
              </a:buClr>
              <a:defRPr>
                <a:solidFill>
                  <a:srgbClr val="31465E"/>
                </a:solidFill>
              </a:defRPr>
            </a:lvl2pPr>
            <a:lvl3pPr>
              <a:buClr>
                <a:srgbClr val="31465E"/>
              </a:buClr>
              <a:defRPr>
                <a:solidFill>
                  <a:srgbClr val="31465E"/>
                </a:solidFill>
              </a:defRPr>
            </a:lvl3pPr>
            <a:lvl4pPr>
              <a:buClr>
                <a:srgbClr val="31465E"/>
              </a:buClr>
              <a:defRPr>
                <a:solidFill>
                  <a:srgbClr val="31465E"/>
                </a:solidFill>
              </a:defRPr>
            </a:lvl4pPr>
            <a:lvl5pPr>
              <a:buClr>
                <a:srgbClr val="31465E"/>
              </a:buClr>
              <a:defRPr>
                <a:solidFill>
                  <a:srgbClr val="31465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BDB3B487-60F6-441D-80CC-FDDC81453F0B}"/>
              </a:ext>
            </a:extLst>
          </p:cNvPr>
          <p:cNvSpPr>
            <a:spLocks noGrp="1"/>
          </p:cNvSpPr>
          <p:nvPr>
            <p:ph type="dt" sz="half" idx="10"/>
          </p:nvPr>
        </p:nvSpPr>
        <p:spPr/>
        <p:txBody>
          <a:bodyPr/>
          <a:lstStyle/>
          <a:p>
            <a:fld id="{20F6C8DC-07AD-4C0A-BDBE-039C257320C9}" type="datetime1">
              <a:rPr lang="en-GB" smtClean="0"/>
              <a:t>19/02/2020</a:t>
            </a:fld>
            <a:endParaRPr lang="en-GB"/>
          </a:p>
        </p:txBody>
      </p:sp>
      <p:sp>
        <p:nvSpPr>
          <p:cNvPr id="5" name="Footer Placeholder 4">
            <a:extLst>
              <a:ext uri="{FF2B5EF4-FFF2-40B4-BE49-F238E27FC236}">
                <a16:creationId xmlns:a16="http://schemas.microsoft.com/office/drawing/2014/main" id="{7AAA4AAF-AA54-47EE-8C55-FAE3D3C05C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8FE74E-DA72-41EB-B456-272BD7DFC784}"/>
              </a:ext>
            </a:extLst>
          </p:cNvPr>
          <p:cNvSpPr>
            <a:spLocks noGrp="1"/>
          </p:cNvSpPr>
          <p:nvPr>
            <p:ph type="sldNum" sz="quarter" idx="12"/>
          </p:nvPr>
        </p:nvSpPr>
        <p:spPr>
          <a:xfrm>
            <a:off x="9118300" y="6350000"/>
            <a:ext cx="2743200" cy="365125"/>
          </a:xfrm>
        </p:spPr>
        <p:txBody>
          <a:bodyPr/>
          <a:lstStyle>
            <a:lvl1pPr>
              <a:defRPr sz="2000">
                <a:solidFill>
                  <a:srgbClr val="685696"/>
                </a:solidFill>
                <a:latin typeface="AvenirNext LT Pro Regular" panose="020B0504020202020204" pitchFamily="34" charset="0"/>
              </a:defRPr>
            </a:lvl1pPr>
          </a:lstStyle>
          <a:p>
            <a:fld id="{3B2F44BC-4952-4529-8C54-3057FECC78B7}" type="slidenum">
              <a:rPr lang="en-GB" smtClean="0"/>
              <a:pPr/>
              <a:t>‹#›</a:t>
            </a:fld>
            <a:endParaRPr lang="en-GB" dirty="0"/>
          </a:p>
        </p:txBody>
      </p:sp>
      <p:pic>
        <p:nvPicPr>
          <p:cNvPr id="9" name="Picture 8" descr="A picture containing drawing&#10;&#10;Description automatically generated">
            <a:extLst>
              <a:ext uri="{FF2B5EF4-FFF2-40B4-BE49-F238E27FC236}">
                <a16:creationId xmlns:a16="http://schemas.microsoft.com/office/drawing/2014/main" id="{82B803EF-C0A4-48A8-831A-2FEE4B9FCFB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2908" y="192088"/>
            <a:ext cx="2680300" cy="573584"/>
          </a:xfrm>
          <a:prstGeom prst="rect">
            <a:avLst/>
          </a:prstGeom>
        </p:spPr>
      </p:pic>
    </p:spTree>
    <p:extLst>
      <p:ext uri="{BB962C8B-B14F-4D97-AF65-F5344CB8AC3E}">
        <p14:creationId xmlns:p14="http://schemas.microsoft.com/office/powerpoint/2010/main" val="2301586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727BD-EFD4-477E-A556-9BFA686EA7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9AE758-F135-4B9C-A87D-91AFBFA291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E0BA62-7366-4582-8C1C-B1704F5BF1CD}"/>
              </a:ext>
            </a:extLst>
          </p:cNvPr>
          <p:cNvSpPr>
            <a:spLocks noGrp="1"/>
          </p:cNvSpPr>
          <p:nvPr>
            <p:ph type="dt" sz="half" idx="10"/>
          </p:nvPr>
        </p:nvSpPr>
        <p:spPr/>
        <p:txBody>
          <a:bodyPr/>
          <a:lstStyle/>
          <a:p>
            <a:fld id="{FF78E90B-0D60-4BBB-9F78-17F58B8F06E0}" type="datetime1">
              <a:rPr lang="en-GB" smtClean="0"/>
              <a:t>19/02/2020</a:t>
            </a:fld>
            <a:endParaRPr lang="en-GB"/>
          </a:p>
        </p:txBody>
      </p:sp>
      <p:sp>
        <p:nvSpPr>
          <p:cNvPr id="5" name="Footer Placeholder 4">
            <a:extLst>
              <a:ext uri="{FF2B5EF4-FFF2-40B4-BE49-F238E27FC236}">
                <a16:creationId xmlns:a16="http://schemas.microsoft.com/office/drawing/2014/main" id="{24367171-AF19-4FEF-9C15-1D50E38F08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4FE4A4-BAF9-4682-8BD6-E83555128E69}"/>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373658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C5B3F-6F6E-4C44-BF92-922E76FE02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D7BA3D-AA6B-48AD-BCD1-255F4B0920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872F67F-59D7-4957-B0F2-062A00891B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51E7444-5660-49C3-8820-4D433E157B83}"/>
              </a:ext>
            </a:extLst>
          </p:cNvPr>
          <p:cNvSpPr>
            <a:spLocks noGrp="1"/>
          </p:cNvSpPr>
          <p:nvPr>
            <p:ph type="dt" sz="half" idx="10"/>
          </p:nvPr>
        </p:nvSpPr>
        <p:spPr/>
        <p:txBody>
          <a:bodyPr/>
          <a:lstStyle/>
          <a:p>
            <a:fld id="{D76AC988-99DD-4E49-9DBE-64560C738C52}" type="datetime1">
              <a:rPr lang="en-GB" smtClean="0"/>
              <a:t>19/02/2020</a:t>
            </a:fld>
            <a:endParaRPr lang="en-GB"/>
          </a:p>
        </p:txBody>
      </p:sp>
      <p:sp>
        <p:nvSpPr>
          <p:cNvPr id="6" name="Footer Placeholder 5">
            <a:extLst>
              <a:ext uri="{FF2B5EF4-FFF2-40B4-BE49-F238E27FC236}">
                <a16:creationId xmlns:a16="http://schemas.microsoft.com/office/drawing/2014/main" id="{BD385393-072C-4DB5-8FA2-5C00B40182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FF0682-ED1B-4DEE-B75B-0C9AA48ED90A}"/>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1148129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97F98-FA81-4917-9BCE-3B23613566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E88E01-C0AF-4CDE-B3CB-1EB3F5CD16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914746-1436-4411-A81D-FB43BE69D0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BA47BA-BD65-4CE3-8120-B299B690C7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ABE77E-FEE6-4397-AB77-ECD6D28F96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D9ED1BC-2A0E-4FF9-9259-715D6C13AC92}"/>
              </a:ext>
            </a:extLst>
          </p:cNvPr>
          <p:cNvSpPr>
            <a:spLocks noGrp="1"/>
          </p:cNvSpPr>
          <p:nvPr>
            <p:ph type="dt" sz="half" idx="10"/>
          </p:nvPr>
        </p:nvSpPr>
        <p:spPr/>
        <p:txBody>
          <a:bodyPr/>
          <a:lstStyle/>
          <a:p>
            <a:fld id="{9F54AA75-2EE3-4DE7-A16A-2154A573122F}" type="datetime1">
              <a:rPr lang="en-GB" smtClean="0"/>
              <a:t>19/02/2020</a:t>
            </a:fld>
            <a:endParaRPr lang="en-GB"/>
          </a:p>
        </p:txBody>
      </p:sp>
      <p:sp>
        <p:nvSpPr>
          <p:cNvPr id="8" name="Footer Placeholder 7">
            <a:extLst>
              <a:ext uri="{FF2B5EF4-FFF2-40B4-BE49-F238E27FC236}">
                <a16:creationId xmlns:a16="http://schemas.microsoft.com/office/drawing/2014/main" id="{5235200C-F978-4B20-AA40-E973073BFBC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27BF9E3-6401-4F8B-9810-5021AF89C683}"/>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287421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843BD-B50F-4E1C-831E-FAC27C4C3A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8EA5E21-E3E1-4BAB-920D-3F15C7053015}"/>
              </a:ext>
            </a:extLst>
          </p:cNvPr>
          <p:cNvSpPr>
            <a:spLocks noGrp="1"/>
          </p:cNvSpPr>
          <p:nvPr>
            <p:ph type="dt" sz="half" idx="10"/>
          </p:nvPr>
        </p:nvSpPr>
        <p:spPr/>
        <p:txBody>
          <a:bodyPr/>
          <a:lstStyle/>
          <a:p>
            <a:fld id="{FD5BF172-9CAF-4220-BF62-04D7B3F3EFD2}" type="datetime1">
              <a:rPr lang="en-GB" smtClean="0"/>
              <a:t>19/02/2020</a:t>
            </a:fld>
            <a:endParaRPr lang="en-GB"/>
          </a:p>
        </p:txBody>
      </p:sp>
      <p:sp>
        <p:nvSpPr>
          <p:cNvPr id="4" name="Footer Placeholder 3">
            <a:extLst>
              <a:ext uri="{FF2B5EF4-FFF2-40B4-BE49-F238E27FC236}">
                <a16:creationId xmlns:a16="http://schemas.microsoft.com/office/drawing/2014/main" id="{4305C765-EFC2-4152-A0A7-FB65364677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078FB6-4A0C-49E5-B35C-7187E67F57A5}"/>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3047988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34F81E-D4A4-4EC1-8CA3-045251A74C5F}"/>
              </a:ext>
            </a:extLst>
          </p:cNvPr>
          <p:cNvSpPr>
            <a:spLocks noGrp="1"/>
          </p:cNvSpPr>
          <p:nvPr>
            <p:ph type="dt" sz="half" idx="10"/>
          </p:nvPr>
        </p:nvSpPr>
        <p:spPr/>
        <p:txBody>
          <a:bodyPr/>
          <a:lstStyle/>
          <a:p>
            <a:fld id="{756CACE5-EB1E-43A1-B5F8-D39C11BD7E5D}" type="datetime1">
              <a:rPr lang="en-GB" smtClean="0"/>
              <a:t>19/02/2020</a:t>
            </a:fld>
            <a:endParaRPr lang="en-GB"/>
          </a:p>
        </p:txBody>
      </p:sp>
      <p:sp>
        <p:nvSpPr>
          <p:cNvPr id="3" name="Footer Placeholder 2">
            <a:extLst>
              <a:ext uri="{FF2B5EF4-FFF2-40B4-BE49-F238E27FC236}">
                <a16:creationId xmlns:a16="http://schemas.microsoft.com/office/drawing/2014/main" id="{8CAAB076-8BBC-4A9E-99A3-4E23CE03D18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4986DAC-493A-43BC-B615-9A14132ED6ED}"/>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3559168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E89E-28AA-4C45-9025-55A3D88FF0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51134BE-C745-420B-A56F-9DF78B70AE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FB3F102-B98A-43BE-8C01-0AAE35988D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90048D-3574-49A0-BB2D-AB844BFB3139}"/>
              </a:ext>
            </a:extLst>
          </p:cNvPr>
          <p:cNvSpPr>
            <a:spLocks noGrp="1"/>
          </p:cNvSpPr>
          <p:nvPr>
            <p:ph type="dt" sz="half" idx="10"/>
          </p:nvPr>
        </p:nvSpPr>
        <p:spPr/>
        <p:txBody>
          <a:bodyPr/>
          <a:lstStyle/>
          <a:p>
            <a:fld id="{213EF593-DD4B-4232-B912-1E93D8C10501}" type="datetime1">
              <a:rPr lang="en-GB" smtClean="0"/>
              <a:t>19/02/2020</a:t>
            </a:fld>
            <a:endParaRPr lang="en-GB"/>
          </a:p>
        </p:txBody>
      </p:sp>
      <p:sp>
        <p:nvSpPr>
          <p:cNvPr id="6" name="Footer Placeholder 5">
            <a:extLst>
              <a:ext uri="{FF2B5EF4-FFF2-40B4-BE49-F238E27FC236}">
                <a16:creationId xmlns:a16="http://schemas.microsoft.com/office/drawing/2014/main" id="{53F4D7C0-E528-4F09-BAB0-73D75DD4C6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5EE125-38E3-4DDC-8C8E-FC2D9FE6DFC5}"/>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148303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62D5-21CE-47E3-86BE-AC37C8576B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EED9021-887C-4588-9DE1-6A96F2DD85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A08EC4F-BACA-4900-B805-BEBCA2D6A0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309E08-5A75-42D2-91E9-EFC9F9ED3D06}"/>
              </a:ext>
            </a:extLst>
          </p:cNvPr>
          <p:cNvSpPr>
            <a:spLocks noGrp="1"/>
          </p:cNvSpPr>
          <p:nvPr>
            <p:ph type="dt" sz="half" idx="10"/>
          </p:nvPr>
        </p:nvSpPr>
        <p:spPr/>
        <p:txBody>
          <a:bodyPr/>
          <a:lstStyle/>
          <a:p>
            <a:fld id="{D2677E20-9E2A-4D36-BB34-C3C9FCBF908A}" type="datetime1">
              <a:rPr lang="en-GB" smtClean="0"/>
              <a:t>19/02/2020</a:t>
            </a:fld>
            <a:endParaRPr lang="en-GB"/>
          </a:p>
        </p:txBody>
      </p:sp>
      <p:sp>
        <p:nvSpPr>
          <p:cNvPr id="6" name="Footer Placeholder 5">
            <a:extLst>
              <a:ext uri="{FF2B5EF4-FFF2-40B4-BE49-F238E27FC236}">
                <a16:creationId xmlns:a16="http://schemas.microsoft.com/office/drawing/2014/main" id="{DFBB6C99-169B-4317-9F63-325D7BB8C3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5CF842-284D-447A-8C91-46529296ACB6}"/>
              </a:ext>
            </a:extLst>
          </p:cNvPr>
          <p:cNvSpPr>
            <a:spLocks noGrp="1"/>
          </p:cNvSpPr>
          <p:nvPr>
            <p:ph type="sldNum" sz="quarter" idx="12"/>
          </p:nvPr>
        </p:nvSpPr>
        <p:spPr/>
        <p:txBody>
          <a:bodyPr/>
          <a:lstStyle/>
          <a:p>
            <a:fld id="{FCF257AA-9543-49E8-B614-DECC1DE6829E}" type="slidenum">
              <a:rPr lang="en-GB" smtClean="0"/>
              <a:t>‹#›</a:t>
            </a:fld>
            <a:endParaRPr lang="en-GB"/>
          </a:p>
        </p:txBody>
      </p:sp>
    </p:spTree>
    <p:extLst>
      <p:ext uri="{BB962C8B-B14F-4D97-AF65-F5344CB8AC3E}">
        <p14:creationId xmlns:p14="http://schemas.microsoft.com/office/powerpoint/2010/main" val="2970893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F8EE97-49D4-4531-9D16-66F398AF55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B3C941-AD56-44E3-ACD1-622446A9DB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B4FA76-1076-41B0-9A14-A1D64C1717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390EED-B65D-4980-B961-D5A346246B6C}" type="datetime1">
              <a:rPr lang="en-GB" smtClean="0"/>
              <a:t>19/02/2020</a:t>
            </a:fld>
            <a:endParaRPr lang="en-GB"/>
          </a:p>
        </p:txBody>
      </p:sp>
      <p:sp>
        <p:nvSpPr>
          <p:cNvPr id="5" name="Footer Placeholder 4">
            <a:extLst>
              <a:ext uri="{FF2B5EF4-FFF2-40B4-BE49-F238E27FC236}">
                <a16:creationId xmlns:a16="http://schemas.microsoft.com/office/drawing/2014/main" id="{1E76C819-08CD-4B34-90F9-5EA7DCC51F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558A4F-5F05-440D-8F81-7F1143559F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257AA-9543-49E8-B614-DECC1DE6829E}" type="slidenum">
              <a:rPr lang="en-GB" smtClean="0"/>
              <a:t>‹#›</a:t>
            </a:fld>
            <a:endParaRPr lang="en-GB"/>
          </a:p>
        </p:txBody>
      </p:sp>
    </p:spTree>
    <p:extLst>
      <p:ext uri="{BB962C8B-B14F-4D97-AF65-F5344CB8AC3E}">
        <p14:creationId xmlns:p14="http://schemas.microsoft.com/office/powerpoint/2010/main" val="3987596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ussemployers.org.uk/news/consultation-phase-1-joint-expert-panels-second-report-and-2020-valuat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pensions@universitiesuk.ac.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ussemployers.org.uk/sites/default/files/field/attachemnt/Statements-of-purpose-and-shared-valuation-principle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643BE6C-86B7-4AB9-91E8-9B5DB45AC8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0"/>
            <a:ext cx="12188825" cy="4242816"/>
          </a:xfrm>
          <a:prstGeom prst="rect">
            <a:avLst/>
          </a:prstGeom>
          <a:solidFill>
            <a:srgbClr val="685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285139-F2DE-46D1-BB12-C7D3237AFFFA}"/>
              </a:ext>
            </a:extLst>
          </p:cNvPr>
          <p:cNvSpPr>
            <a:spLocks noGrp="1"/>
          </p:cNvSpPr>
          <p:nvPr>
            <p:ph type="ctrTitle"/>
          </p:nvPr>
        </p:nvSpPr>
        <p:spPr>
          <a:xfrm>
            <a:off x="1293025" y="616887"/>
            <a:ext cx="9605948" cy="2550503"/>
          </a:xfrm>
        </p:spPr>
        <p:txBody>
          <a:bodyPr>
            <a:normAutofit fontScale="90000"/>
          </a:bodyPr>
          <a:lstStyle/>
          <a:p>
            <a:r>
              <a:rPr lang="en-US" sz="7200" baseline="30000" dirty="0">
                <a:solidFill>
                  <a:schemeClr val="bg1">
                    <a:lumMod val="95000"/>
                  </a:schemeClr>
                </a:solidFill>
              </a:rPr>
              <a:t>A FIRST CONSULTATION ON THE JOINT EXPERT PANEL’S REPORT AND ON RELATED MATTERS FOR THE 2020, AND FUTURE, ACTUARIAL VALUATIONS</a:t>
            </a:r>
            <a:endParaRPr lang="en-US" baseline="30000" dirty="0">
              <a:solidFill>
                <a:schemeClr val="bg1">
                  <a:lumMod val="95000"/>
                </a:schemeClr>
              </a:solidFill>
            </a:endParaRPr>
          </a:p>
        </p:txBody>
      </p:sp>
      <p:pic>
        <p:nvPicPr>
          <p:cNvPr id="6" name="Picture 5" descr="A picture containing drawing&#10;&#10;Description automatically generated">
            <a:extLst>
              <a:ext uri="{FF2B5EF4-FFF2-40B4-BE49-F238E27FC236}">
                <a16:creationId xmlns:a16="http://schemas.microsoft.com/office/drawing/2014/main" id="{947AD29C-A09F-48DC-93B7-ACFC0D1FC4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9044" y="4692691"/>
            <a:ext cx="7493911" cy="1603697"/>
          </a:xfrm>
          <a:prstGeom prst="rect">
            <a:avLst/>
          </a:prstGeom>
        </p:spPr>
      </p:pic>
      <p:sp>
        <p:nvSpPr>
          <p:cNvPr id="3" name="TextBox 2">
            <a:extLst>
              <a:ext uri="{FF2B5EF4-FFF2-40B4-BE49-F238E27FC236}">
                <a16:creationId xmlns:a16="http://schemas.microsoft.com/office/drawing/2014/main" id="{24D2C588-7323-4140-BF8D-055ECBD0A292}"/>
              </a:ext>
            </a:extLst>
          </p:cNvPr>
          <p:cNvSpPr txBox="1"/>
          <p:nvPr/>
        </p:nvSpPr>
        <p:spPr>
          <a:xfrm>
            <a:off x="3225477" y="3181883"/>
            <a:ext cx="5741044" cy="523220"/>
          </a:xfrm>
          <a:prstGeom prst="rect">
            <a:avLst/>
          </a:prstGeom>
          <a:noFill/>
        </p:spPr>
        <p:txBody>
          <a:bodyPr wrap="square" rtlCol="0">
            <a:spAutoFit/>
          </a:bodyPr>
          <a:lstStyle/>
          <a:p>
            <a:pPr algn="ctr"/>
            <a:r>
              <a:rPr lang="en-GB" sz="2800" dirty="0">
                <a:solidFill>
                  <a:schemeClr val="bg1">
                    <a:lumMod val="95000"/>
                  </a:schemeClr>
                </a:solidFill>
                <a:latin typeface="+mj-lt"/>
              </a:rPr>
              <a:t>February 2020</a:t>
            </a:r>
          </a:p>
        </p:txBody>
      </p:sp>
    </p:spTree>
    <p:extLst>
      <p:ext uri="{BB962C8B-B14F-4D97-AF65-F5344CB8AC3E}">
        <p14:creationId xmlns:p14="http://schemas.microsoft.com/office/powerpoint/2010/main" val="35535787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43ACB-0F74-4A8A-BE62-475925F038C8}"/>
              </a:ext>
            </a:extLst>
          </p:cNvPr>
          <p:cNvSpPr>
            <a:spLocks noGrp="1"/>
          </p:cNvSpPr>
          <p:nvPr>
            <p:ph type="title"/>
          </p:nvPr>
        </p:nvSpPr>
        <p:spPr>
          <a:xfrm>
            <a:off x="838200" y="634370"/>
            <a:ext cx="10515600" cy="1325563"/>
          </a:xfrm>
        </p:spPr>
        <p:txBody>
          <a:bodyPr/>
          <a:lstStyle/>
          <a:p>
            <a:r>
              <a:rPr lang="en-US" dirty="0"/>
              <a:t>2. VALUATION GOVERNANCE (cont.)</a:t>
            </a:r>
            <a:endParaRPr lang="en-GB" dirty="0"/>
          </a:p>
        </p:txBody>
      </p:sp>
      <p:sp>
        <p:nvSpPr>
          <p:cNvPr id="3" name="Content Placeholder 2">
            <a:extLst>
              <a:ext uri="{FF2B5EF4-FFF2-40B4-BE49-F238E27FC236}">
                <a16:creationId xmlns:a16="http://schemas.microsoft.com/office/drawing/2014/main" id="{1F825C84-F573-4F96-ABE6-1681E0BF1204}"/>
              </a:ext>
            </a:extLst>
          </p:cNvPr>
          <p:cNvSpPr>
            <a:spLocks noGrp="1"/>
          </p:cNvSpPr>
          <p:nvPr>
            <p:ph idx="1"/>
          </p:nvPr>
        </p:nvSpPr>
        <p:spPr>
          <a:xfrm>
            <a:off x="838200" y="1959933"/>
            <a:ext cx="10204048" cy="3950682"/>
          </a:xfrm>
        </p:spPr>
        <p:txBody>
          <a:bodyPr>
            <a:normAutofit lnSpcReduction="10000"/>
          </a:bodyPr>
          <a:lstStyle/>
          <a:p>
            <a:pPr marL="0" indent="0">
              <a:lnSpc>
                <a:spcPct val="110000"/>
              </a:lnSpc>
              <a:buSzPct val="80000"/>
              <a:buNone/>
            </a:pPr>
            <a:r>
              <a:rPr lang="en-US" sz="3600" baseline="30000" dirty="0"/>
              <a:t>THE JEP2 report makes these further points:</a:t>
            </a:r>
          </a:p>
          <a:p>
            <a:pPr>
              <a:lnSpc>
                <a:spcPct val="110000"/>
              </a:lnSpc>
              <a:buSzPct val="80000"/>
            </a:pPr>
            <a:r>
              <a:rPr lang="en-US" sz="3000" baseline="30000" dirty="0"/>
              <a:t>Trust in the trustee board is considered low </a:t>
            </a:r>
          </a:p>
          <a:p>
            <a:pPr>
              <a:lnSpc>
                <a:spcPct val="110000"/>
              </a:lnSpc>
              <a:buSzPct val="80000"/>
            </a:pPr>
            <a:r>
              <a:rPr lang="en-US" sz="3000" baseline="30000" dirty="0"/>
              <a:t>The JNC is said not to work well</a:t>
            </a:r>
          </a:p>
          <a:p>
            <a:pPr>
              <a:lnSpc>
                <a:spcPct val="110000"/>
              </a:lnSpc>
              <a:buSzPct val="80000"/>
            </a:pPr>
            <a:r>
              <a:rPr lang="en-US" sz="3000" baseline="30000" dirty="0"/>
              <a:t>There is a potential conflict for UUK as employer representative </a:t>
            </a:r>
          </a:p>
          <a:p>
            <a:pPr>
              <a:lnSpc>
                <a:spcPct val="110000"/>
              </a:lnSpc>
              <a:buSzPct val="80000"/>
            </a:pPr>
            <a:r>
              <a:rPr lang="en-US" sz="3000" baseline="30000" dirty="0"/>
              <a:t>UCU could consider its role as the member representative body for all USS members.</a:t>
            </a:r>
          </a:p>
          <a:p>
            <a:pPr>
              <a:lnSpc>
                <a:spcPct val="110000"/>
              </a:lnSpc>
              <a:buSzPct val="80000"/>
            </a:pPr>
            <a:r>
              <a:rPr lang="en-US" sz="3000" baseline="30000" dirty="0"/>
              <a:t>Visibility of the directors on the USS trustee board could be improved.</a:t>
            </a:r>
          </a:p>
          <a:p>
            <a:pPr>
              <a:lnSpc>
                <a:spcPct val="110000"/>
              </a:lnSpc>
              <a:buSzPct val="80000"/>
            </a:pPr>
            <a:r>
              <a:rPr lang="en-US" sz="3000" baseline="30000" dirty="0"/>
              <a:t>Funding and the actuarial valuation could be given even greater prominence and focus through the trustee board</a:t>
            </a:r>
          </a:p>
          <a:p>
            <a:pPr>
              <a:lnSpc>
                <a:spcPct val="110000"/>
              </a:lnSpc>
              <a:buSzPct val="80000"/>
            </a:pPr>
            <a:r>
              <a:rPr lang="en-US" sz="3000" baseline="30000" dirty="0"/>
              <a:t>Removal of the casting vote of the JNC Chair could be considered</a:t>
            </a:r>
          </a:p>
          <a:p>
            <a:pPr>
              <a:lnSpc>
                <a:spcPct val="100000"/>
              </a:lnSpc>
            </a:pPr>
            <a:endParaRPr lang="en-US" sz="3400" baseline="30000" dirty="0"/>
          </a:p>
          <a:p>
            <a:pPr>
              <a:lnSpc>
                <a:spcPct val="100000"/>
              </a:lnSpc>
            </a:pPr>
            <a:endParaRPr lang="en-GB" sz="3000" dirty="0"/>
          </a:p>
        </p:txBody>
      </p:sp>
      <p:sp>
        <p:nvSpPr>
          <p:cNvPr id="4" name="Slide Number Placeholder 3">
            <a:extLst>
              <a:ext uri="{FF2B5EF4-FFF2-40B4-BE49-F238E27FC236}">
                <a16:creationId xmlns:a16="http://schemas.microsoft.com/office/drawing/2014/main" id="{EBD2BE97-3EF5-4DB8-AB74-77547C6F164E}"/>
              </a:ext>
            </a:extLst>
          </p:cNvPr>
          <p:cNvSpPr>
            <a:spLocks noGrp="1"/>
          </p:cNvSpPr>
          <p:nvPr>
            <p:ph type="sldNum" sz="quarter" idx="12"/>
          </p:nvPr>
        </p:nvSpPr>
        <p:spPr/>
        <p:txBody>
          <a:bodyPr/>
          <a:lstStyle/>
          <a:p>
            <a:fld id="{3B2F44BC-4952-4529-8C54-3057FECC78B7}" type="slidenum">
              <a:rPr lang="en-GB" smtClean="0"/>
              <a:pPr/>
              <a:t>10</a:t>
            </a:fld>
            <a:endParaRPr lang="en-GB" dirty="0"/>
          </a:p>
        </p:txBody>
      </p:sp>
    </p:spTree>
    <p:extLst>
      <p:ext uri="{BB962C8B-B14F-4D97-AF65-F5344CB8AC3E}">
        <p14:creationId xmlns:p14="http://schemas.microsoft.com/office/powerpoint/2010/main" val="185460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CA8E30-0F1B-4F19-97C2-46272002430C}"/>
              </a:ext>
            </a:extLst>
          </p:cNvPr>
          <p:cNvSpPr>
            <a:spLocks noGrp="1"/>
          </p:cNvSpPr>
          <p:nvPr>
            <p:ph idx="1"/>
          </p:nvPr>
        </p:nvSpPr>
        <p:spPr>
          <a:xfrm>
            <a:off x="838200" y="1825625"/>
            <a:ext cx="10215623" cy="4398006"/>
          </a:xfrm>
        </p:spPr>
        <p:txBody>
          <a:bodyPr>
            <a:normAutofit lnSpcReduction="10000"/>
          </a:bodyPr>
          <a:lstStyle/>
          <a:p>
            <a:pPr marL="0" indent="0">
              <a:lnSpc>
                <a:spcPct val="110000"/>
              </a:lnSpc>
              <a:buSzPct val="80000"/>
              <a:buNone/>
            </a:pPr>
            <a:r>
              <a:rPr lang="en-US" sz="3200" baseline="30000" dirty="0"/>
              <a:t>Since the JEP2 report was published, progress has been made on the following aspects of valuation governance</a:t>
            </a:r>
          </a:p>
          <a:p>
            <a:pPr marL="0" indent="0">
              <a:lnSpc>
                <a:spcPct val="110000"/>
              </a:lnSpc>
              <a:buSzPct val="80000"/>
              <a:buNone/>
            </a:pPr>
            <a:r>
              <a:rPr lang="en-US" baseline="30000" dirty="0">
                <a:solidFill>
                  <a:srgbClr val="6A4F90"/>
                </a:solidFill>
              </a:rPr>
              <a:t>ROLE OF UUK AS EMPLOYER REPRESENTATIVE</a:t>
            </a:r>
          </a:p>
          <a:p>
            <a:pPr>
              <a:lnSpc>
                <a:spcPct val="110000"/>
              </a:lnSpc>
              <a:buSzPct val="80000"/>
            </a:pPr>
            <a:r>
              <a:rPr lang="en-US" baseline="30000" dirty="0"/>
              <a:t>A task and finish group is currently underway that is looking at the possible options for the future. This group needs time to consider options and seek advice and views before making recommendations</a:t>
            </a:r>
          </a:p>
          <a:p>
            <a:pPr>
              <a:lnSpc>
                <a:spcPct val="110000"/>
              </a:lnSpc>
              <a:buSzPct val="80000"/>
            </a:pPr>
            <a:r>
              <a:rPr lang="en-US" baseline="30000" dirty="0"/>
              <a:t>UUK will continue its full duties as the USS employer representative body until this work is complete. If changes are recommended, then a full implementation plan and timeline will be developed with input from employers and other stakeholders</a:t>
            </a:r>
          </a:p>
          <a:p>
            <a:pPr marL="0" indent="0">
              <a:lnSpc>
                <a:spcPct val="110000"/>
              </a:lnSpc>
              <a:buSzPct val="80000"/>
              <a:buNone/>
            </a:pPr>
            <a:r>
              <a:rPr lang="en-US" baseline="30000" dirty="0">
                <a:solidFill>
                  <a:srgbClr val="6A4F90"/>
                </a:solidFill>
              </a:rPr>
              <a:t>ROLE OF THE JNC</a:t>
            </a:r>
          </a:p>
          <a:p>
            <a:pPr>
              <a:lnSpc>
                <a:spcPct val="110000"/>
              </a:lnSpc>
              <a:buSzPct val="80000"/>
            </a:pPr>
            <a:r>
              <a:rPr lang="en-US" baseline="30000" dirty="0"/>
              <a:t>During the tripartite talks between UUK, UCU and UCU, there has been a shared desire to review the effectiveness of the JNC with joint work on options analysis to commence during February</a:t>
            </a:r>
            <a:endParaRPr lang="en-GB" baseline="30000" dirty="0"/>
          </a:p>
        </p:txBody>
      </p:sp>
      <p:sp>
        <p:nvSpPr>
          <p:cNvPr id="4" name="Slide Number Placeholder 3">
            <a:extLst>
              <a:ext uri="{FF2B5EF4-FFF2-40B4-BE49-F238E27FC236}">
                <a16:creationId xmlns:a16="http://schemas.microsoft.com/office/drawing/2014/main" id="{D33399F7-6375-456C-87BF-E3DCBA370C59}"/>
              </a:ext>
            </a:extLst>
          </p:cNvPr>
          <p:cNvSpPr>
            <a:spLocks noGrp="1"/>
          </p:cNvSpPr>
          <p:nvPr>
            <p:ph type="sldNum" sz="quarter" idx="12"/>
          </p:nvPr>
        </p:nvSpPr>
        <p:spPr/>
        <p:txBody>
          <a:bodyPr/>
          <a:lstStyle/>
          <a:p>
            <a:fld id="{3B2F44BC-4952-4529-8C54-3057FECC78B7}" type="slidenum">
              <a:rPr lang="en-GB" smtClean="0"/>
              <a:pPr/>
              <a:t>11</a:t>
            </a:fld>
            <a:endParaRPr lang="en-GB" dirty="0"/>
          </a:p>
        </p:txBody>
      </p:sp>
      <p:sp>
        <p:nvSpPr>
          <p:cNvPr id="5" name="Title 1">
            <a:extLst>
              <a:ext uri="{FF2B5EF4-FFF2-40B4-BE49-F238E27FC236}">
                <a16:creationId xmlns:a16="http://schemas.microsoft.com/office/drawing/2014/main" id="{3F538BB3-F80E-48F8-A9E2-C21A26057870}"/>
              </a:ext>
            </a:extLst>
          </p:cNvPr>
          <p:cNvSpPr txBox="1">
            <a:spLocks/>
          </p:cNvSpPr>
          <p:nvPr/>
        </p:nvSpPr>
        <p:spPr>
          <a:xfrm>
            <a:off x="838200" y="6343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685696"/>
                </a:solidFill>
                <a:latin typeface="+mn-lt"/>
                <a:ea typeface="+mj-ea"/>
                <a:cs typeface="+mj-cs"/>
              </a:defRPr>
            </a:lvl1pPr>
          </a:lstStyle>
          <a:p>
            <a:r>
              <a:rPr lang="en-US" dirty="0"/>
              <a:t>PROGRESS ON VALUATION GOVERNANCE</a:t>
            </a:r>
            <a:endParaRPr lang="en-GB" dirty="0"/>
          </a:p>
        </p:txBody>
      </p:sp>
    </p:spTree>
    <p:extLst>
      <p:ext uri="{BB962C8B-B14F-4D97-AF65-F5344CB8AC3E}">
        <p14:creationId xmlns:p14="http://schemas.microsoft.com/office/powerpoint/2010/main" val="550849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A384-810C-4041-A1E3-F470868B732D}"/>
              </a:ext>
            </a:extLst>
          </p:cNvPr>
          <p:cNvSpPr>
            <a:spLocks noGrp="1"/>
          </p:cNvSpPr>
          <p:nvPr>
            <p:ph type="title"/>
          </p:nvPr>
        </p:nvSpPr>
        <p:spPr>
          <a:xfrm>
            <a:off x="838200" y="739187"/>
            <a:ext cx="10515600" cy="1325563"/>
          </a:xfrm>
        </p:spPr>
        <p:txBody>
          <a:bodyPr/>
          <a:lstStyle/>
          <a:p>
            <a:r>
              <a:rPr lang="en-US" dirty="0">
                <a:solidFill>
                  <a:srgbClr val="31465E"/>
                </a:solidFill>
              </a:rPr>
              <a:t>CONSULTATION QUESTIONS: </a:t>
            </a:r>
            <a:br>
              <a:rPr lang="en-US" dirty="0"/>
            </a:br>
            <a:r>
              <a:rPr lang="en-US" dirty="0"/>
              <a:t>VALUATION GOVERNANCE</a:t>
            </a:r>
            <a:endParaRPr lang="en-GB" dirty="0"/>
          </a:p>
        </p:txBody>
      </p:sp>
      <p:sp>
        <p:nvSpPr>
          <p:cNvPr id="3" name="Content Placeholder 2">
            <a:extLst>
              <a:ext uri="{FF2B5EF4-FFF2-40B4-BE49-F238E27FC236}">
                <a16:creationId xmlns:a16="http://schemas.microsoft.com/office/drawing/2014/main" id="{4F92FDA0-BB5D-4A80-B869-3FD35CCA1B9F}"/>
              </a:ext>
            </a:extLst>
          </p:cNvPr>
          <p:cNvSpPr>
            <a:spLocks noGrp="1"/>
          </p:cNvSpPr>
          <p:nvPr>
            <p:ph idx="1"/>
          </p:nvPr>
        </p:nvSpPr>
        <p:spPr>
          <a:xfrm>
            <a:off x="838200" y="2438812"/>
            <a:ext cx="9903106" cy="3163064"/>
          </a:xfrm>
        </p:spPr>
        <p:txBody>
          <a:bodyPr>
            <a:normAutofit/>
          </a:bodyPr>
          <a:lstStyle/>
          <a:p>
            <a:pPr marL="514350" indent="-514350">
              <a:lnSpc>
                <a:spcPct val="100000"/>
              </a:lnSpc>
              <a:buSzPct val="70000"/>
              <a:buFont typeface="+mj-lt"/>
              <a:buAutoNum type="arabicPeriod" startAt="4"/>
            </a:pPr>
            <a:r>
              <a:rPr lang="en-US" sz="3200" baseline="30000" dirty="0"/>
              <a:t>Do you believe that the scope of the areas of governance considered has been appropriate, and if not which additional areas do you believe would be helpful to be reviewed?</a:t>
            </a:r>
          </a:p>
          <a:p>
            <a:pPr marL="514350" indent="-514350">
              <a:lnSpc>
                <a:spcPct val="100000"/>
              </a:lnSpc>
              <a:buSzPct val="70000"/>
              <a:buFont typeface="+mj-lt"/>
              <a:buAutoNum type="arabicPeriod" startAt="4"/>
            </a:pPr>
            <a:r>
              <a:rPr lang="en-US" sz="3200" baseline="30000" dirty="0"/>
              <a:t>What are your views on the specific recommendations as they apply to the trustee board, to the JNC, to UUK and to UCU?</a:t>
            </a:r>
          </a:p>
          <a:p>
            <a:pPr marL="514350" indent="-514350">
              <a:lnSpc>
                <a:spcPct val="100000"/>
              </a:lnSpc>
              <a:buSzPct val="70000"/>
              <a:buFont typeface="+mj-lt"/>
              <a:buAutoNum type="arabicPeriod" startAt="4"/>
            </a:pPr>
            <a:r>
              <a:rPr lang="en-US" sz="3200" baseline="30000" dirty="0"/>
              <a:t>Do you have any additional comments on valuation governance or the JEP2 report’s section 7?</a:t>
            </a:r>
            <a:endParaRPr lang="en-GB" sz="3200" baseline="30000" dirty="0"/>
          </a:p>
        </p:txBody>
      </p:sp>
      <p:sp>
        <p:nvSpPr>
          <p:cNvPr id="4" name="Slide Number Placeholder 3">
            <a:extLst>
              <a:ext uri="{FF2B5EF4-FFF2-40B4-BE49-F238E27FC236}">
                <a16:creationId xmlns:a16="http://schemas.microsoft.com/office/drawing/2014/main" id="{067A48CF-B66B-4117-90D4-CA8B94DA67D0}"/>
              </a:ext>
            </a:extLst>
          </p:cNvPr>
          <p:cNvSpPr>
            <a:spLocks noGrp="1"/>
          </p:cNvSpPr>
          <p:nvPr>
            <p:ph type="sldNum" sz="quarter" idx="12"/>
          </p:nvPr>
        </p:nvSpPr>
        <p:spPr/>
        <p:txBody>
          <a:bodyPr/>
          <a:lstStyle/>
          <a:p>
            <a:fld id="{3B2F44BC-4952-4529-8C54-3057FECC78B7}" type="slidenum">
              <a:rPr lang="en-GB" smtClean="0"/>
              <a:pPr/>
              <a:t>12</a:t>
            </a:fld>
            <a:endParaRPr lang="en-GB" dirty="0"/>
          </a:p>
        </p:txBody>
      </p:sp>
    </p:spTree>
    <p:extLst>
      <p:ext uri="{BB962C8B-B14F-4D97-AF65-F5344CB8AC3E}">
        <p14:creationId xmlns:p14="http://schemas.microsoft.com/office/powerpoint/2010/main" val="554927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B3CEF-90D6-41FB-B862-EB05AAA1D71F}"/>
              </a:ext>
            </a:extLst>
          </p:cNvPr>
          <p:cNvSpPr>
            <a:spLocks noGrp="1"/>
          </p:cNvSpPr>
          <p:nvPr>
            <p:ph type="title"/>
          </p:nvPr>
        </p:nvSpPr>
        <p:spPr>
          <a:xfrm>
            <a:off x="838200" y="681037"/>
            <a:ext cx="10515600" cy="1325563"/>
          </a:xfrm>
        </p:spPr>
        <p:txBody>
          <a:bodyPr/>
          <a:lstStyle/>
          <a:p>
            <a:r>
              <a:rPr lang="en-GB" dirty="0"/>
              <a:t>3. ALTERNATIVE PATHS TO THE VALUATION</a:t>
            </a:r>
          </a:p>
        </p:txBody>
      </p:sp>
      <p:sp>
        <p:nvSpPr>
          <p:cNvPr id="3" name="Content Placeholder 2">
            <a:extLst>
              <a:ext uri="{FF2B5EF4-FFF2-40B4-BE49-F238E27FC236}">
                <a16:creationId xmlns:a16="http://schemas.microsoft.com/office/drawing/2014/main" id="{B704CB42-481E-4709-A0A5-4677B87F74BC}"/>
              </a:ext>
            </a:extLst>
          </p:cNvPr>
          <p:cNvSpPr>
            <a:spLocks noGrp="1"/>
          </p:cNvSpPr>
          <p:nvPr>
            <p:ph idx="1"/>
          </p:nvPr>
        </p:nvSpPr>
        <p:spPr>
          <a:xfrm>
            <a:off x="838200" y="1832979"/>
            <a:ext cx="10863805" cy="4251387"/>
          </a:xfrm>
        </p:spPr>
        <p:txBody>
          <a:bodyPr>
            <a:normAutofit fontScale="92500" lnSpcReduction="10000"/>
          </a:bodyPr>
          <a:lstStyle/>
          <a:p>
            <a:pPr marL="0" indent="0">
              <a:lnSpc>
                <a:spcPct val="110000"/>
              </a:lnSpc>
              <a:buSzPct val="80000"/>
              <a:buNone/>
            </a:pPr>
            <a:r>
              <a:rPr lang="en-US" sz="3500" baseline="30000" dirty="0"/>
              <a:t>In this area, the JEP2 report makes the following points:</a:t>
            </a:r>
          </a:p>
          <a:p>
            <a:pPr>
              <a:lnSpc>
                <a:spcPct val="110000"/>
              </a:lnSpc>
              <a:buSzPct val="80000"/>
            </a:pPr>
            <a:r>
              <a:rPr lang="en-US" sz="3000" baseline="30000" dirty="0"/>
              <a:t>That USS is an open, ongoing scheme should be a central belief and theme of any new path to the valuation</a:t>
            </a:r>
          </a:p>
          <a:p>
            <a:pPr>
              <a:lnSpc>
                <a:spcPct val="110000"/>
              </a:lnSpc>
              <a:buSzPct val="80000"/>
            </a:pPr>
            <a:r>
              <a:rPr lang="en-US" sz="3000" baseline="30000" dirty="0"/>
              <a:t>Defining and expressing risk in a mutually agreed way is considered essential to successfully unlock a new approach to the valuation</a:t>
            </a:r>
          </a:p>
          <a:p>
            <a:pPr>
              <a:lnSpc>
                <a:spcPct val="110000"/>
              </a:lnSpc>
              <a:buSzPct val="80000"/>
            </a:pPr>
            <a:r>
              <a:rPr lang="en-US" sz="3000" baseline="30000" dirty="0"/>
              <a:t>Alternative paths to the valuation are suggested, specifically a dual discount rate:</a:t>
            </a:r>
          </a:p>
          <a:p>
            <a:pPr lvl="1">
              <a:lnSpc>
                <a:spcPct val="110000"/>
              </a:lnSpc>
              <a:buSzPct val="80000"/>
            </a:pPr>
            <a:r>
              <a:rPr lang="en-US" sz="3000" baseline="30000" dirty="0"/>
              <a:t>The dual discount rate could be part of a funding approach which could better reflect the status and characteristics of the scheme</a:t>
            </a:r>
          </a:p>
          <a:p>
            <a:pPr lvl="1">
              <a:lnSpc>
                <a:spcPct val="110000"/>
              </a:lnSpc>
              <a:buSzPct val="80000"/>
            </a:pPr>
            <a:r>
              <a:rPr lang="en-US" sz="3000" baseline="30000" dirty="0"/>
              <a:t>The adoption of a dual discount rate approach may be preferable in terms of adding stability to contribution rates, and better reflecting the scheme’s ongoing open status </a:t>
            </a:r>
          </a:p>
          <a:p>
            <a:pPr lvl="1">
              <a:lnSpc>
                <a:spcPct val="110000"/>
              </a:lnSpc>
              <a:buSzPct val="80000"/>
            </a:pPr>
            <a:r>
              <a:rPr lang="en-US" sz="3000" baseline="30000" dirty="0"/>
              <a:t>The implications of such an approach, in terms of risk, need to be understood</a:t>
            </a:r>
          </a:p>
          <a:p>
            <a:pPr>
              <a:lnSpc>
                <a:spcPct val="110000"/>
              </a:lnSpc>
              <a:buSzPct val="80000"/>
            </a:pPr>
            <a:r>
              <a:rPr lang="en-US" sz="3000" baseline="30000" dirty="0"/>
              <a:t>Self-sufficiency should not be dropped entirely as a reference point but should continue to be used as one of the measures of funding health</a:t>
            </a:r>
          </a:p>
          <a:p>
            <a:pPr>
              <a:lnSpc>
                <a:spcPct val="110000"/>
              </a:lnSpc>
              <a:buSzPct val="80000"/>
            </a:pPr>
            <a:endParaRPr lang="en-US" sz="3400" baseline="30000" dirty="0"/>
          </a:p>
          <a:p>
            <a:pPr>
              <a:lnSpc>
                <a:spcPct val="110000"/>
              </a:lnSpc>
              <a:buSzPct val="80000"/>
            </a:pPr>
            <a:endParaRPr lang="en-US" sz="3400" baseline="30000" dirty="0"/>
          </a:p>
          <a:p>
            <a:pPr>
              <a:lnSpc>
                <a:spcPct val="110000"/>
              </a:lnSpc>
              <a:buSzPct val="80000"/>
            </a:pPr>
            <a:endParaRPr lang="en-US" sz="3000" baseline="30000" dirty="0"/>
          </a:p>
          <a:p>
            <a:pPr marL="0" indent="0">
              <a:buNone/>
            </a:pPr>
            <a:endParaRPr lang="en-US" dirty="0"/>
          </a:p>
          <a:p>
            <a:endParaRPr lang="en-US" dirty="0"/>
          </a:p>
          <a:p>
            <a:endParaRPr lang="en-US" dirty="0"/>
          </a:p>
          <a:p>
            <a:endParaRPr lang="en-US" dirty="0"/>
          </a:p>
          <a:p>
            <a:endParaRPr lang="en-GB" dirty="0"/>
          </a:p>
        </p:txBody>
      </p:sp>
      <p:sp>
        <p:nvSpPr>
          <p:cNvPr id="4" name="Slide Number Placeholder 3">
            <a:extLst>
              <a:ext uri="{FF2B5EF4-FFF2-40B4-BE49-F238E27FC236}">
                <a16:creationId xmlns:a16="http://schemas.microsoft.com/office/drawing/2014/main" id="{8626F746-0709-4EFB-9DC6-62A011E05A60}"/>
              </a:ext>
            </a:extLst>
          </p:cNvPr>
          <p:cNvSpPr>
            <a:spLocks noGrp="1"/>
          </p:cNvSpPr>
          <p:nvPr>
            <p:ph type="sldNum" sz="quarter" idx="12"/>
          </p:nvPr>
        </p:nvSpPr>
        <p:spPr/>
        <p:txBody>
          <a:bodyPr/>
          <a:lstStyle/>
          <a:p>
            <a:fld id="{3B2F44BC-4952-4529-8C54-3057FECC78B7}" type="slidenum">
              <a:rPr lang="en-GB" smtClean="0"/>
              <a:pPr/>
              <a:t>13</a:t>
            </a:fld>
            <a:endParaRPr lang="en-GB" dirty="0"/>
          </a:p>
        </p:txBody>
      </p:sp>
    </p:spTree>
    <p:extLst>
      <p:ext uri="{BB962C8B-B14F-4D97-AF65-F5344CB8AC3E}">
        <p14:creationId xmlns:p14="http://schemas.microsoft.com/office/powerpoint/2010/main" val="764727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6CD1-8887-47AD-9A42-D11BFCF722E5}"/>
              </a:ext>
            </a:extLst>
          </p:cNvPr>
          <p:cNvSpPr>
            <a:spLocks noGrp="1"/>
          </p:cNvSpPr>
          <p:nvPr>
            <p:ph type="title"/>
          </p:nvPr>
        </p:nvSpPr>
        <p:spPr>
          <a:xfrm>
            <a:off x="838201" y="1232703"/>
            <a:ext cx="9382246" cy="1118985"/>
          </a:xfrm>
        </p:spPr>
        <p:txBody>
          <a:bodyPr>
            <a:normAutofit fontScale="90000"/>
          </a:bodyPr>
          <a:lstStyle/>
          <a:p>
            <a:r>
              <a:rPr lang="en-GB" dirty="0"/>
              <a:t>3. ALTERNATIVE PATHS TO THE VALUATION (cont.)</a:t>
            </a:r>
            <a:br>
              <a:rPr lang="en-GB" dirty="0"/>
            </a:br>
            <a:endParaRPr lang="en-GB" dirty="0"/>
          </a:p>
        </p:txBody>
      </p:sp>
      <p:sp>
        <p:nvSpPr>
          <p:cNvPr id="3" name="Content Placeholder 2">
            <a:extLst>
              <a:ext uri="{FF2B5EF4-FFF2-40B4-BE49-F238E27FC236}">
                <a16:creationId xmlns:a16="http://schemas.microsoft.com/office/drawing/2014/main" id="{16060D3E-C223-4580-9EC7-3938A8772484}"/>
              </a:ext>
            </a:extLst>
          </p:cNvPr>
          <p:cNvSpPr>
            <a:spLocks noGrp="1"/>
          </p:cNvSpPr>
          <p:nvPr>
            <p:ph idx="1"/>
          </p:nvPr>
        </p:nvSpPr>
        <p:spPr>
          <a:xfrm>
            <a:off x="838200" y="2506662"/>
            <a:ext cx="10423967" cy="3211232"/>
          </a:xfrm>
        </p:spPr>
        <p:txBody>
          <a:bodyPr/>
          <a:lstStyle/>
          <a:p>
            <a:pPr marL="0" indent="0">
              <a:lnSpc>
                <a:spcPct val="100000"/>
              </a:lnSpc>
              <a:buSzPct val="80000"/>
              <a:buNone/>
            </a:pPr>
            <a:r>
              <a:rPr lang="en-US" sz="3200" baseline="30000" dirty="0"/>
              <a:t>Progress has been made on seeking alternative paths to the valuation in recent talks between UUK, USS and UCU:</a:t>
            </a:r>
          </a:p>
          <a:p>
            <a:pPr>
              <a:lnSpc>
                <a:spcPct val="100000"/>
              </a:lnSpc>
              <a:buSzPct val="80000"/>
            </a:pPr>
            <a:r>
              <a:rPr lang="en-US" sz="3200" baseline="30000" dirty="0"/>
              <a:t>The tripartite talks have led to a commitment from USS to fully explore a dual discount rate as part of the development of the 2020 valuation methodology</a:t>
            </a:r>
          </a:p>
          <a:p>
            <a:pPr>
              <a:lnSpc>
                <a:spcPct val="100000"/>
              </a:lnSpc>
              <a:buSzPct val="80000"/>
            </a:pPr>
            <a:r>
              <a:rPr lang="en-US" sz="3200" baseline="30000" dirty="0"/>
              <a:t>The Valuation Methodology Discussion Forum has been established by the Trustee to support and inform the development of the 2020 valuation.</a:t>
            </a:r>
          </a:p>
          <a:p>
            <a:endParaRPr lang="en-GB" dirty="0"/>
          </a:p>
        </p:txBody>
      </p:sp>
      <p:sp>
        <p:nvSpPr>
          <p:cNvPr id="4" name="Slide Number Placeholder 3">
            <a:extLst>
              <a:ext uri="{FF2B5EF4-FFF2-40B4-BE49-F238E27FC236}">
                <a16:creationId xmlns:a16="http://schemas.microsoft.com/office/drawing/2014/main" id="{D3370DA6-31AB-43AD-9696-9CD25FB37190}"/>
              </a:ext>
            </a:extLst>
          </p:cNvPr>
          <p:cNvSpPr>
            <a:spLocks noGrp="1"/>
          </p:cNvSpPr>
          <p:nvPr>
            <p:ph type="sldNum" sz="quarter" idx="12"/>
          </p:nvPr>
        </p:nvSpPr>
        <p:spPr/>
        <p:txBody>
          <a:bodyPr/>
          <a:lstStyle/>
          <a:p>
            <a:fld id="{3B2F44BC-4952-4529-8C54-3057FECC78B7}" type="slidenum">
              <a:rPr lang="en-GB" smtClean="0"/>
              <a:pPr/>
              <a:t>14</a:t>
            </a:fld>
            <a:endParaRPr lang="en-GB" dirty="0"/>
          </a:p>
        </p:txBody>
      </p:sp>
    </p:spTree>
    <p:extLst>
      <p:ext uri="{BB962C8B-B14F-4D97-AF65-F5344CB8AC3E}">
        <p14:creationId xmlns:p14="http://schemas.microsoft.com/office/powerpoint/2010/main" val="288001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DDD47-80EF-451B-98FE-3B29EAEE1594}"/>
              </a:ext>
            </a:extLst>
          </p:cNvPr>
          <p:cNvSpPr>
            <a:spLocks noGrp="1"/>
          </p:cNvSpPr>
          <p:nvPr>
            <p:ph type="title"/>
          </p:nvPr>
        </p:nvSpPr>
        <p:spPr>
          <a:xfrm>
            <a:off x="838200" y="989806"/>
            <a:ext cx="10515600" cy="1325563"/>
          </a:xfrm>
        </p:spPr>
        <p:txBody>
          <a:bodyPr>
            <a:normAutofit fontScale="90000"/>
          </a:bodyPr>
          <a:lstStyle/>
          <a:p>
            <a:r>
              <a:rPr lang="en-US" dirty="0">
                <a:solidFill>
                  <a:srgbClr val="31465E"/>
                </a:solidFill>
              </a:rPr>
              <a:t>CONSULTATION QUESTIONS: </a:t>
            </a:r>
            <a:br>
              <a:rPr lang="en-US" dirty="0"/>
            </a:br>
            <a:r>
              <a:rPr lang="en-US" dirty="0"/>
              <a:t>ALTERNATIVE PATHS TO THE VALUATION</a:t>
            </a:r>
            <a:br>
              <a:rPr lang="en-US" dirty="0"/>
            </a:br>
            <a:endParaRPr lang="en-GB" dirty="0"/>
          </a:p>
        </p:txBody>
      </p:sp>
      <p:sp>
        <p:nvSpPr>
          <p:cNvPr id="3" name="Content Placeholder 2">
            <a:extLst>
              <a:ext uri="{FF2B5EF4-FFF2-40B4-BE49-F238E27FC236}">
                <a16:creationId xmlns:a16="http://schemas.microsoft.com/office/drawing/2014/main" id="{3BBCD236-7903-4DC3-9613-9F8A55C78B7C}"/>
              </a:ext>
            </a:extLst>
          </p:cNvPr>
          <p:cNvSpPr>
            <a:spLocks noGrp="1"/>
          </p:cNvSpPr>
          <p:nvPr>
            <p:ph idx="1"/>
          </p:nvPr>
        </p:nvSpPr>
        <p:spPr>
          <a:xfrm>
            <a:off x="838200" y="2315369"/>
            <a:ext cx="10515600" cy="3390950"/>
          </a:xfrm>
        </p:spPr>
        <p:txBody>
          <a:bodyPr>
            <a:normAutofit/>
          </a:bodyPr>
          <a:lstStyle/>
          <a:p>
            <a:pPr marL="514350" indent="-514350">
              <a:lnSpc>
                <a:spcPct val="100000"/>
              </a:lnSpc>
              <a:buFont typeface="+mj-lt"/>
              <a:buAutoNum type="arabicPeriod" startAt="7"/>
            </a:pPr>
            <a:r>
              <a:rPr lang="en-US" sz="2000" dirty="0"/>
              <a:t>What are your views on the outlook for the scheme being that it is an ongoing scheme, and also the various references by the JEP to it staying open? </a:t>
            </a:r>
          </a:p>
          <a:p>
            <a:pPr marL="514350" indent="-514350">
              <a:lnSpc>
                <a:spcPct val="100000"/>
              </a:lnSpc>
              <a:buFont typeface="+mj-lt"/>
              <a:buAutoNum type="arabicPeriod" startAt="7"/>
            </a:pPr>
            <a:r>
              <a:rPr lang="en-US" sz="2000" dirty="0"/>
              <a:t>In relation to risk appetite, what would employers find helpful in order for them to better understand the risk and reward trade-offs in USS? </a:t>
            </a:r>
          </a:p>
          <a:p>
            <a:pPr marL="514350" indent="-514350">
              <a:lnSpc>
                <a:spcPct val="100000"/>
              </a:lnSpc>
              <a:buFont typeface="+mj-lt"/>
              <a:buAutoNum type="arabicPeriod" startAt="7"/>
            </a:pPr>
            <a:r>
              <a:rPr lang="en-US" sz="2000" dirty="0"/>
              <a:t>Do you agree that the JEP’s proposals regarding a dual discount rate approach warrants further analysis and examination? </a:t>
            </a:r>
          </a:p>
          <a:p>
            <a:pPr marL="514350" indent="-514350">
              <a:lnSpc>
                <a:spcPct val="100000"/>
              </a:lnSpc>
              <a:buFont typeface="+mj-lt"/>
              <a:buAutoNum type="arabicPeriod" startAt="7"/>
            </a:pPr>
            <a:r>
              <a:rPr lang="en-US" sz="2000" dirty="0"/>
              <a:t>Do you have any additional comments on potential approaches to the 2020 and future valuations or the JEP2 report’s section 8? </a:t>
            </a:r>
          </a:p>
          <a:p>
            <a:endParaRPr lang="en-GB" dirty="0"/>
          </a:p>
        </p:txBody>
      </p:sp>
      <p:sp>
        <p:nvSpPr>
          <p:cNvPr id="4" name="Slide Number Placeholder 3">
            <a:extLst>
              <a:ext uri="{FF2B5EF4-FFF2-40B4-BE49-F238E27FC236}">
                <a16:creationId xmlns:a16="http://schemas.microsoft.com/office/drawing/2014/main" id="{2D0382EC-ED6F-4A3B-B53F-693D5F3A5A04}"/>
              </a:ext>
            </a:extLst>
          </p:cNvPr>
          <p:cNvSpPr>
            <a:spLocks noGrp="1"/>
          </p:cNvSpPr>
          <p:nvPr>
            <p:ph type="sldNum" sz="quarter" idx="12"/>
          </p:nvPr>
        </p:nvSpPr>
        <p:spPr/>
        <p:txBody>
          <a:bodyPr/>
          <a:lstStyle/>
          <a:p>
            <a:fld id="{3B2F44BC-4952-4529-8C54-3057FECC78B7}" type="slidenum">
              <a:rPr lang="en-GB" smtClean="0"/>
              <a:pPr/>
              <a:t>15</a:t>
            </a:fld>
            <a:endParaRPr lang="en-GB" dirty="0"/>
          </a:p>
        </p:txBody>
      </p:sp>
    </p:spTree>
    <p:extLst>
      <p:ext uri="{BB962C8B-B14F-4D97-AF65-F5344CB8AC3E}">
        <p14:creationId xmlns:p14="http://schemas.microsoft.com/office/powerpoint/2010/main" val="1788704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5CA0-3CA5-462D-B927-2744D9A6C394}"/>
              </a:ext>
            </a:extLst>
          </p:cNvPr>
          <p:cNvSpPr>
            <a:spLocks noGrp="1"/>
          </p:cNvSpPr>
          <p:nvPr>
            <p:ph type="title"/>
          </p:nvPr>
        </p:nvSpPr>
        <p:spPr>
          <a:xfrm>
            <a:off x="838200" y="683245"/>
            <a:ext cx="10515600" cy="1325563"/>
          </a:xfrm>
        </p:spPr>
        <p:txBody>
          <a:bodyPr>
            <a:normAutofit/>
          </a:bodyPr>
          <a:lstStyle/>
          <a:p>
            <a:r>
              <a:rPr lang="en-GB" sz="4000" dirty="0"/>
              <a:t>4. TAKING ACCOUNT OF THE NEEDS OF MEMBERS</a:t>
            </a:r>
          </a:p>
        </p:txBody>
      </p:sp>
      <p:sp>
        <p:nvSpPr>
          <p:cNvPr id="3" name="Content Placeholder 2">
            <a:extLst>
              <a:ext uri="{FF2B5EF4-FFF2-40B4-BE49-F238E27FC236}">
                <a16:creationId xmlns:a16="http://schemas.microsoft.com/office/drawing/2014/main" id="{30EAA82C-FD89-4B4A-8BC0-E5EB80323261}"/>
              </a:ext>
            </a:extLst>
          </p:cNvPr>
          <p:cNvSpPr>
            <a:spLocks noGrp="1"/>
          </p:cNvSpPr>
          <p:nvPr>
            <p:ph idx="1"/>
          </p:nvPr>
        </p:nvSpPr>
        <p:spPr>
          <a:xfrm>
            <a:off x="838200" y="1881487"/>
            <a:ext cx="10515600" cy="4027560"/>
          </a:xfrm>
        </p:spPr>
        <p:txBody>
          <a:bodyPr>
            <a:noAutofit/>
          </a:bodyPr>
          <a:lstStyle/>
          <a:p>
            <a:pPr marL="0" indent="0">
              <a:lnSpc>
                <a:spcPct val="110000"/>
              </a:lnSpc>
              <a:buNone/>
            </a:pPr>
            <a:r>
              <a:rPr lang="en-US" sz="2600" baseline="30000" dirty="0"/>
              <a:t>In some ways, understanding the needs of members is the most fundamental issue considered by the JEP, given how important mutuality is to the scheme’s structure and design. </a:t>
            </a:r>
          </a:p>
          <a:p>
            <a:pPr marL="0" indent="0">
              <a:lnSpc>
                <a:spcPct val="110000"/>
              </a:lnSpc>
              <a:buNone/>
            </a:pPr>
            <a:r>
              <a:rPr lang="en-US" sz="2600" b="1" baseline="30000" dirty="0"/>
              <a:t>A core question regarding mutuality is: </a:t>
            </a:r>
            <a:r>
              <a:rPr lang="en-US" sz="2600" b="1" baseline="30000" dirty="0">
                <a:solidFill>
                  <a:srgbClr val="6A4F90"/>
                </a:solidFill>
              </a:rPr>
              <a:t>does the one size fits all model work for the scheme’s membership?</a:t>
            </a:r>
          </a:p>
          <a:p>
            <a:pPr marL="0" indent="0">
              <a:lnSpc>
                <a:spcPct val="110000"/>
              </a:lnSpc>
              <a:buNone/>
            </a:pPr>
            <a:r>
              <a:rPr lang="en-US" sz="2600" baseline="30000" dirty="0"/>
              <a:t>In this area, the JEP2 report makes the following points:</a:t>
            </a:r>
            <a:endParaRPr lang="en-US" sz="2600" b="1" baseline="30000" dirty="0"/>
          </a:p>
          <a:p>
            <a:pPr>
              <a:lnSpc>
                <a:spcPct val="110000"/>
              </a:lnSpc>
            </a:pPr>
            <a:r>
              <a:rPr lang="en-US" sz="2600" baseline="30000" dirty="0"/>
              <a:t>Reasons for opting out of the scheme differ across the age group of the respondents, and pensions tax or ‘noise’ from the recent valuation cycles have had an effect on opt outs</a:t>
            </a:r>
          </a:p>
          <a:p>
            <a:pPr>
              <a:lnSpc>
                <a:spcPct val="110000"/>
              </a:lnSpc>
            </a:pPr>
            <a:r>
              <a:rPr lang="en-US" sz="2600" baseline="30000" dirty="0"/>
              <a:t>A factor in the relatively high (15%) opt-out rate is the uniform, high member contribution rate of (currently) 9.6% of salary</a:t>
            </a:r>
          </a:p>
          <a:p>
            <a:pPr>
              <a:lnSpc>
                <a:spcPct val="110000"/>
              </a:lnSpc>
            </a:pPr>
            <a:r>
              <a:rPr lang="en-US" sz="2600" baseline="30000" dirty="0"/>
              <a:t>Tiered contributions would need to be carefully considered. These include an examination of any impact on the scheme’s funding level, unintended consequences and any adverse intergenerational impacts</a:t>
            </a:r>
          </a:p>
          <a:p>
            <a:pPr>
              <a:lnSpc>
                <a:spcPct val="110000"/>
              </a:lnSpc>
            </a:pPr>
            <a:r>
              <a:rPr lang="en-US" sz="2600" baseline="30000" dirty="0"/>
              <a:t>A 50:50, or similar low cost option, to provide some flexibility to members can be particularly helpful for those in the early stage of their career, and for other life events</a:t>
            </a:r>
            <a:endParaRPr lang="en-GB" sz="2600" baseline="30000" dirty="0"/>
          </a:p>
        </p:txBody>
      </p:sp>
      <p:sp>
        <p:nvSpPr>
          <p:cNvPr id="4" name="Slide Number Placeholder 3">
            <a:extLst>
              <a:ext uri="{FF2B5EF4-FFF2-40B4-BE49-F238E27FC236}">
                <a16:creationId xmlns:a16="http://schemas.microsoft.com/office/drawing/2014/main" id="{F43D989E-F3E1-4D19-B070-1EC988C38E8D}"/>
              </a:ext>
            </a:extLst>
          </p:cNvPr>
          <p:cNvSpPr>
            <a:spLocks noGrp="1"/>
          </p:cNvSpPr>
          <p:nvPr>
            <p:ph type="sldNum" sz="quarter" idx="12"/>
          </p:nvPr>
        </p:nvSpPr>
        <p:spPr/>
        <p:txBody>
          <a:bodyPr/>
          <a:lstStyle/>
          <a:p>
            <a:fld id="{3B2F44BC-4952-4529-8C54-3057FECC78B7}" type="slidenum">
              <a:rPr lang="en-GB" smtClean="0"/>
              <a:pPr/>
              <a:t>16</a:t>
            </a:fld>
            <a:endParaRPr lang="en-GB" dirty="0"/>
          </a:p>
        </p:txBody>
      </p:sp>
    </p:spTree>
    <p:extLst>
      <p:ext uri="{BB962C8B-B14F-4D97-AF65-F5344CB8AC3E}">
        <p14:creationId xmlns:p14="http://schemas.microsoft.com/office/powerpoint/2010/main" val="4162619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04692-FD6E-4E49-AF4E-538919878FEB}"/>
              </a:ext>
            </a:extLst>
          </p:cNvPr>
          <p:cNvSpPr>
            <a:spLocks noGrp="1"/>
          </p:cNvSpPr>
          <p:nvPr>
            <p:ph type="title"/>
          </p:nvPr>
        </p:nvSpPr>
        <p:spPr>
          <a:xfrm>
            <a:off x="838200" y="827800"/>
            <a:ext cx="10515600" cy="1325563"/>
          </a:xfrm>
        </p:spPr>
        <p:txBody>
          <a:bodyPr>
            <a:normAutofit fontScale="90000"/>
          </a:bodyPr>
          <a:lstStyle/>
          <a:p>
            <a:r>
              <a:rPr lang="en-US" dirty="0">
                <a:solidFill>
                  <a:srgbClr val="31465E"/>
                </a:solidFill>
              </a:rPr>
              <a:t>CONSULTATION QUESTIONS: </a:t>
            </a:r>
            <a:br>
              <a:rPr lang="en-US" dirty="0"/>
            </a:br>
            <a:r>
              <a:rPr lang="en-US" dirty="0"/>
              <a:t>TAKING ACCOUNT OF THE NEEDS OF MEMBERS</a:t>
            </a:r>
            <a:endParaRPr lang="en-GB" dirty="0"/>
          </a:p>
        </p:txBody>
      </p:sp>
      <p:sp>
        <p:nvSpPr>
          <p:cNvPr id="3" name="Content Placeholder 2">
            <a:extLst>
              <a:ext uri="{FF2B5EF4-FFF2-40B4-BE49-F238E27FC236}">
                <a16:creationId xmlns:a16="http://schemas.microsoft.com/office/drawing/2014/main" id="{73960412-52A4-478E-BA77-1064F7C00E59}"/>
              </a:ext>
            </a:extLst>
          </p:cNvPr>
          <p:cNvSpPr>
            <a:spLocks noGrp="1"/>
          </p:cNvSpPr>
          <p:nvPr>
            <p:ph idx="1"/>
          </p:nvPr>
        </p:nvSpPr>
        <p:spPr>
          <a:xfrm>
            <a:off x="838200" y="2153363"/>
            <a:ext cx="10515600" cy="3853898"/>
          </a:xfrm>
        </p:spPr>
        <p:txBody>
          <a:bodyPr>
            <a:normAutofit/>
          </a:bodyPr>
          <a:lstStyle/>
          <a:p>
            <a:pPr marL="457200" indent="-457200">
              <a:lnSpc>
                <a:spcPct val="100000"/>
              </a:lnSpc>
              <a:buFont typeface="+mj-lt"/>
              <a:buAutoNum type="arabicPeriod" startAt="11"/>
            </a:pPr>
            <a:r>
              <a:rPr lang="en-US" sz="2400" dirty="0"/>
              <a:t>Are you concerned with the level of opting-out of USS, and if so what do you believe the principal reasons for it are?</a:t>
            </a:r>
          </a:p>
          <a:p>
            <a:pPr marL="457200" indent="-457200">
              <a:lnSpc>
                <a:spcPct val="100000"/>
              </a:lnSpc>
              <a:buFont typeface="+mj-lt"/>
              <a:buAutoNum type="arabicPeriod" startAt="11"/>
            </a:pPr>
            <a:r>
              <a:rPr lang="en-US" sz="2400" dirty="0"/>
              <a:t>Do you support the recommendation that further analysis is undertaken on the option of tiered member contributions? </a:t>
            </a:r>
          </a:p>
          <a:p>
            <a:pPr marL="457200" indent="-457200">
              <a:lnSpc>
                <a:spcPct val="100000"/>
              </a:lnSpc>
              <a:buFont typeface="+mj-lt"/>
              <a:buAutoNum type="arabicPeriod" startAt="11"/>
            </a:pPr>
            <a:r>
              <a:rPr lang="en-US" sz="2400" dirty="0"/>
              <a:t>Do you support the recommendation that further analysis is undertaken on flexible options for members, for example lower cost saving options? </a:t>
            </a:r>
          </a:p>
          <a:p>
            <a:pPr marL="457200" indent="-457200">
              <a:lnSpc>
                <a:spcPct val="100000"/>
              </a:lnSpc>
              <a:buFont typeface="+mj-lt"/>
              <a:buAutoNum type="arabicPeriod" startAt="11"/>
            </a:pPr>
            <a:r>
              <a:rPr lang="en-US" sz="2400" dirty="0"/>
              <a:t>Do you have any additional comments on the needs of USS members or JEP2 report’s section 9? </a:t>
            </a:r>
          </a:p>
          <a:p>
            <a:endParaRPr lang="en-GB" dirty="0"/>
          </a:p>
        </p:txBody>
      </p:sp>
      <p:sp>
        <p:nvSpPr>
          <p:cNvPr id="4" name="Slide Number Placeholder 3">
            <a:extLst>
              <a:ext uri="{FF2B5EF4-FFF2-40B4-BE49-F238E27FC236}">
                <a16:creationId xmlns:a16="http://schemas.microsoft.com/office/drawing/2014/main" id="{179AFB99-E6AD-4184-B148-F1A4050CA32E}"/>
              </a:ext>
            </a:extLst>
          </p:cNvPr>
          <p:cNvSpPr>
            <a:spLocks noGrp="1"/>
          </p:cNvSpPr>
          <p:nvPr>
            <p:ph type="sldNum" sz="quarter" idx="12"/>
          </p:nvPr>
        </p:nvSpPr>
        <p:spPr/>
        <p:txBody>
          <a:bodyPr/>
          <a:lstStyle/>
          <a:p>
            <a:fld id="{3B2F44BC-4952-4529-8C54-3057FECC78B7}" type="slidenum">
              <a:rPr lang="en-GB" smtClean="0"/>
              <a:pPr/>
              <a:t>17</a:t>
            </a:fld>
            <a:endParaRPr lang="en-GB" dirty="0"/>
          </a:p>
        </p:txBody>
      </p:sp>
    </p:spTree>
    <p:extLst>
      <p:ext uri="{BB962C8B-B14F-4D97-AF65-F5344CB8AC3E}">
        <p14:creationId xmlns:p14="http://schemas.microsoft.com/office/powerpoint/2010/main" val="761113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382AA-C585-43EF-ADB5-7A9917ADCB97}"/>
              </a:ext>
            </a:extLst>
          </p:cNvPr>
          <p:cNvSpPr>
            <a:spLocks noGrp="1"/>
          </p:cNvSpPr>
          <p:nvPr>
            <p:ph type="title"/>
          </p:nvPr>
        </p:nvSpPr>
        <p:spPr>
          <a:xfrm>
            <a:off x="838200" y="661987"/>
            <a:ext cx="10515600" cy="1325563"/>
          </a:xfrm>
        </p:spPr>
        <p:txBody>
          <a:bodyPr/>
          <a:lstStyle/>
          <a:p>
            <a:r>
              <a:rPr lang="en-GB" dirty="0"/>
              <a:t>5. MUTUALITY</a:t>
            </a:r>
          </a:p>
        </p:txBody>
      </p:sp>
      <p:sp>
        <p:nvSpPr>
          <p:cNvPr id="3" name="Content Placeholder 2">
            <a:extLst>
              <a:ext uri="{FF2B5EF4-FFF2-40B4-BE49-F238E27FC236}">
                <a16:creationId xmlns:a16="http://schemas.microsoft.com/office/drawing/2014/main" id="{45AD4C51-9EA3-44D2-8E84-E6096CB30604}"/>
              </a:ext>
            </a:extLst>
          </p:cNvPr>
          <p:cNvSpPr>
            <a:spLocks noGrp="1"/>
          </p:cNvSpPr>
          <p:nvPr>
            <p:ph idx="1"/>
          </p:nvPr>
        </p:nvSpPr>
        <p:spPr>
          <a:xfrm>
            <a:off x="838200" y="1987550"/>
            <a:ext cx="10515600" cy="4351338"/>
          </a:xfrm>
        </p:spPr>
        <p:txBody>
          <a:bodyPr>
            <a:normAutofit/>
          </a:bodyPr>
          <a:lstStyle/>
          <a:p>
            <a:pPr marL="0" indent="0">
              <a:buNone/>
            </a:pPr>
            <a:r>
              <a:rPr lang="en-US" sz="3200" baseline="30000" dirty="0"/>
              <a:t>In this area, the JEP2 report makes the following points:</a:t>
            </a:r>
          </a:p>
          <a:p>
            <a:r>
              <a:rPr lang="en-US" sz="3200" baseline="30000" dirty="0"/>
              <a:t>If the scheme were not founded upon mutuality with the last-man standing provisions in place, it is unlikely it would be considered as ‘strong’</a:t>
            </a:r>
          </a:p>
          <a:p>
            <a:r>
              <a:rPr lang="en-US" sz="3200" baseline="30000" dirty="0"/>
              <a:t>Greater divergence amongst employers has made it more difficult to justify the scheme cross-subsidies</a:t>
            </a:r>
          </a:p>
          <a:p>
            <a:r>
              <a:rPr lang="en-US" sz="3200" baseline="30000" dirty="0"/>
              <a:t>Small employers have been increasingly unable to support higher pension costs, given they may not have flexibility in income streams</a:t>
            </a:r>
          </a:p>
          <a:p>
            <a:r>
              <a:rPr lang="en-US" sz="3200" baseline="30000" dirty="0"/>
              <a:t>The JEP would have serious concerns were </a:t>
            </a:r>
            <a:r>
              <a:rPr lang="en-US" sz="3200" baseline="30000" dirty="0" err="1"/>
              <a:t>sectionalisation</a:t>
            </a:r>
            <a:r>
              <a:rPr lang="en-US" sz="3200" baseline="30000" dirty="0"/>
              <a:t> to be pursued</a:t>
            </a:r>
          </a:p>
          <a:p>
            <a:endParaRPr lang="en-GB" sz="3200" dirty="0"/>
          </a:p>
        </p:txBody>
      </p:sp>
      <p:sp>
        <p:nvSpPr>
          <p:cNvPr id="4" name="Slide Number Placeholder 3">
            <a:extLst>
              <a:ext uri="{FF2B5EF4-FFF2-40B4-BE49-F238E27FC236}">
                <a16:creationId xmlns:a16="http://schemas.microsoft.com/office/drawing/2014/main" id="{16590482-D16B-4769-8A29-F2D049336712}"/>
              </a:ext>
            </a:extLst>
          </p:cNvPr>
          <p:cNvSpPr>
            <a:spLocks noGrp="1"/>
          </p:cNvSpPr>
          <p:nvPr>
            <p:ph type="sldNum" sz="quarter" idx="12"/>
          </p:nvPr>
        </p:nvSpPr>
        <p:spPr/>
        <p:txBody>
          <a:bodyPr/>
          <a:lstStyle/>
          <a:p>
            <a:fld id="{3B2F44BC-4952-4529-8C54-3057FECC78B7}" type="slidenum">
              <a:rPr lang="en-GB" smtClean="0"/>
              <a:pPr/>
              <a:t>18</a:t>
            </a:fld>
            <a:endParaRPr lang="en-GB" dirty="0"/>
          </a:p>
        </p:txBody>
      </p:sp>
    </p:spTree>
    <p:extLst>
      <p:ext uri="{BB962C8B-B14F-4D97-AF65-F5344CB8AC3E}">
        <p14:creationId xmlns:p14="http://schemas.microsoft.com/office/powerpoint/2010/main" val="4095318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60E1-4457-43AB-AAF4-F37DF934D436}"/>
              </a:ext>
            </a:extLst>
          </p:cNvPr>
          <p:cNvSpPr>
            <a:spLocks noGrp="1"/>
          </p:cNvSpPr>
          <p:nvPr>
            <p:ph type="title"/>
          </p:nvPr>
        </p:nvSpPr>
        <p:spPr>
          <a:xfrm>
            <a:off x="838200" y="923995"/>
            <a:ext cx="10515600" cy="1325563"/>
          </a:xfrm>
        </p:spPr>
        <p:txBody>
          <a:bodyPr/>
          <a:lstStyle/>
          <a:p>
            <a:r>
              <a:rPr lang="en-US" dirty="0">
                <a:solidFill>
                  <a:srgbClr val="31465E"/>
                </a:solidFill>
              </a:rPr>
              <a:t>CONSULTATION QUESTIONS:</a:t>
            </a:r>
            <a:br>
              <a:rPr lang="en-US" dirty="0">
                <a:solidFill>
                  <a:srgbClr val="31465E"/>
                </a:solidFill>
              </a:rPr>
            </a:br>
            <a:r>
              <a:rPr lang="en-US" dirty="0">
                <a:solidFill>
                  <a:srgbClr val="6A4F90"/>
                </a:solidFill>
              </a:rPr>
              <a:t>MUTUALITY</a:t>
            </a:r>
            <a:endParaRPr lang="en-GB" dirty="0">
              <a:solidFill>
                <a:srgbClr val="6A4F90"/>
              </a:solidFill>
            </a:endParaRPr>
          </a:p>
        </p:txBody>
      </p:sp>
      <p:sp>
        <p:nvSpPr>
          <p:cNvPr id="3" name="Content Placeholder 2">
            <a:extLst>
              <a:ext uri="{FF2B5EF4-FFF2-40B4-BE49-F238E27FC236}">
                <a16:creationId xmlns:a16="http://schemas.microsoft.com/office/drawing/2014/main" id="{84487CA5-2F4C-4969-ADA6-1B0F87908E2D}"/>
              </a:ext>
            </a:extLst>
          </p:cNvPr>
          <p:cNvSpPr>
            <a:spLocks noGrp="1"/>
          </p:cNvSpPr>
          <p:nvPr>
            <p:ph idx="1"/>
          </p:nvPr>
        </p:nvSpPr>
        <p:spPr>
          <a:xfrm>
            <a:off x="838200" y="2398660"/>
            <a:ext cx="10030428" cy="3380391"/>
          </a:xfrm>
        </p:spPr>
        <p:txBody>
          <a:bodyPr>
            <a:normAutofit lnSpcReduction="10000"/>
          </a:bodyPr>
          <a:lstStyle/>
          <a:p>
            <a:pPr marL="514350" indent="-514350">
              <a:buFont typeface="+mj-lt"/>
              <a:buAutoNum type="arabicPeriod" startAt="15"/>
            </a:pPr>
            <a:r>
              <a:rPr lang="en-US" sz="2400" dirty="0"/>
              <a:t>Do you support the view expressed by the JEP on the issue of mutuality within USS?</a:t>
            </a:r>
          </a:p>
          <a:p>
            <a:pPr marL="514350" indent="-514350">
              <a:buFont typeface="+mj-lt"/>
              <a:buAutoNum type="arabicPeriod" startAt="15"/>
            </a:pPr>
            <a:r>
              <a:rPr lang="en-US" sz="2400" dirty="0"/>
              <a:t>Do you have any additional comments on mutuality within the scheme or the JEP2 report’s section 10?</a:t>
            </a:r>
          </a:p>
          <a:p>
            <a:pPr marL="514350" indent="-514350">
              <a:buFont typeface="+mj-lt"/>
              <a:buAutoNum type="arabicPeriod" startAt="15"/>
            </a:pPr>
            <a:endParaRPr lang="en-US" sz="2400" dirty="0"/>
          </a:p>
          <a:p>
            <a:pPr marL="0" indent="0">
              <a:buNone/>
            </a:pPr>
            <a:r>
              <a:rPr lang="en-US" sz="4400" dirty="0">
                <a:solidFill>
                  <a:srgbClr val="6A4F90"/>
                </a:solidFill>
                <a:ea typeface="+mj-ea"/>
                <a:cs typeface="+mj-cs"/>
              </a:rPr>
              <a:t>ANY OTHER COMMENTS?</a:t>
            </a:r>
          </a:p>
          <a:p>
            <a:pPr marL="514350" indent="-514350">
              <a:buFont typeface="+mj-lt"/>
              <a:buAutoNum type="arabicPeriod" startAt="17"/>
            </a:pPr>
            <a:r>
              <a:rPr lang="en-US" sz="2400" dirty="0"/>
              <a:t>Are there any other issues that you would like to see considered to inform the approach to the 2020 and future valuations?</a:t>
            </a:r>
          </a:p>
          <a:p>
            <a:pPr marL="514350" indent="-514350">
              <a:buFont typeface="+mj-lt"/>
              <a:buAutoNum type="arabicPeriod" startAt="17"/>
            </a:pPr>
            <a:endParaRPr lang="en-US" sz="2400" dirty="0"/>
          </a:p>
          <a:p>
            <a:endParaRPr lang="en-GB" dirty="0"/>
          </a:p>
        </p:txBody>
      </p:sp>
      <p:sp>
        <p:nvSpPr>
          <p:cNvPr id="4" name="Slide Number Placeholder 3">
            <a:extLst>
              <a:ext uri="{FF2B5EF4-FFF2-40B4-BE49-F238E27FC236}">
                <a16:creationId xmlns:a16="http://schemas.microsoft.com/office/drawing/2014/main" id="{BF1950CE-FB3D-4B4A-BB95-112A13EC7860}"/>
              </a:ext>
            </a:extLst>
          </p:cNvPr>
          <p:cNvSpPr>
            <a:spLocks noGrp="1"/>
          </p:cNvSpPr>
          <p:nvPr>
            <p:ph type="sldNum" sz="quarter" idx="12"/>
          </p:nvPr>
        </p:nvSpPr>
        <p:spPr/>
        <p:txBody>
          <a:bodyPr/>
          <a:lstStyle/>
          <a:p>
            <a:fld id="{3B2F44BC-4952-4529-8C54-3057FECC78B7}" type="slidenum">
              <a:rPr lang="en-GB" smtClean="0"/>
              <a:pPr/>
              <a:t>19</a:t>
            </a:fld>
            <a:endParaRPr lang="en-GB" dirty="0"/>
          </a:p>
        </p:txBody>
      </p:sp>
    </p:spTree>
    <p:extLst>
      <p:ext uri="{BB962C8B-B14F-4D97-AF65-F5344CB8AC3E}">
        <p14:creationId xmlns:p14="http://schemas.microsoft.com/office/powerpoint/2010/main" val="2081917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80441AB-4BEB-4DFF-9588-771D1C905F40}"/>
              </a:ext>
            </a:extLst>
          </p:cNvPr>
          <p:cNvSpPr/>
          <p:nvPr/>
        </p:nvSpPr>
        <p:spPr>
          <a:xfrm>
            <a:off x="0" y="4166886"/>
            <a:ext cx="12191999" cy="1979271"/>
          </a:xfrm>
          <a:prstGeom prst="rect">
            <a:avLst/>
          </a:prstGeom>
          <a:solidFill>
            <a:srgbClr val="E2E5F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576AAD41-88C2-48EC-BFCA-2FEE63B90309}"/>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49C8D4DB-D756-46D9-AE95-EB0B72E993F1}"/>
              </a:ext>
            </a:extLst>
          </p:cNvPr>
          <p:cNvSpPr>
            <a:spLocks noGrp="1"/>
          </p:cNvSpPr>
          <p:nvPr>
            <p:ph idx="1"/>
          </p:nvPr>
        </p:nvSpPr>
        <p:spPr>
          <a:xfrm>
            <a:off x="838200" y="1578456"/>
            <a:ext cx="10515600" cy="4370932"/>
          </a:xfrm>
        </p:spPr>
        <p:txBody>
          <a:bodyPr>
            <a:normAutofit lnSpcReduction="10000"/>
          </a:bodyPr>
          <a:lstStyle/>
          <a:p>
            <a:pPr marL="0" indent="0">
              <a:lnSpc>
                <a:spcPct val="100000"/>
              </a:lnSpc>
              <a:buNone/>
            </a:pPr>
            <a:r>
              <a:rPr lang="en-US" baseline="30000" dirty="0"/>
              <a:t>This consultation from Universities UK, the representative body for employers in the USS pension, is part of a series of three. It intends to:</a:t>
            </a:r>
          </a:p>
          <a:p>
            <a:pPr>
              <a:lnSpc>
                <a:spcPct val="100000"/>
              </a:lnSpc>
            </a:pPr>
            <a:r>
              <a:rPr lang="en-US" baseline="30000" dirty="0"/>
              <a:t>Gather the views of employers on the recommendations in the JEP’s second report published in December 2019</a:t>
            </a:r>
          </a:p>
          <a:p>
            <a:pPr>
              <a:lnSpc>
                <a:spcPct val="100000"/>
              </a:lnSpc>
            </a:pPr>
            <a:r>
              <a:rPr lang="en-US" baseline="30000" dirty="0"/>
              <a:t>Understand how these might be implemented in the context of the 2020 actuarial valuation and in supporting the longer-term sustainability of USS</a:t>
            </a:r>
          </a:p>
          <a:p>
            <a:pPr>
              <a:lnSpc>
                <a:spcPct val="100000"/>
              </a:lnSpc>
            </a:pPr>
            <a:r>
              <a:rPr lang="en-US" baseline="30000" dirty="0"/>
              <a:t>Seek initial views from employers to inform the development of options for the 2020 and future valuations</a:t>
            </a:r>
          </a:p>
          <a:p>
            <a:pPr marL="0" indent="0">
              <a:lnSpc>
                <a:spcPct val="100000"/>
              </a:lnSpc>
              <a:buNone/>
            </a:pPr>
            <a:endParaRPr lang="en-US" sz="3200" baseline="30000" dirty="0"/>
          </a:p>
          <a:p>
            <a:pPr marL="0" indent="0">
              <a:lnSpc>
                <a:spcPct val="100000"/>
              </a:lnSpc>
              <a:buNone/>
            </a:pPr>
            <a:r>
              <a:rPr lang="en-US" sz="3200" baseline="30000" dirty="0">
                <a:solidFill>
                  <a:srgbClr val="6A4F90"/>
                </a:solidFill>
              </a:rPr>
              <a:t>THE JEP2 REPORT</a:t>
            </a:r>
            <a:r>
              <a:rPr lang="en-US" sz="3200" baseline="30000" dirty="0"/>
              <a:t> focused on the process of the actuarial valuation of USS and its importance to the longer-term sustainability of USS. </a:t>
            </a:r>
          </a:p>
          <a:p>
            <a:pPr marL="0" indent="0">
              <a:lnSpc>
                <a:spcPct val="100000"/>
              </a:lnSpc>
              <a:buNone/>
            </a:pPr>
            <a:r>
              <a:rPr lang="en-US" sz="3200" baseline="30000" dirty="0">
                <a:solidFill>
                  <a:srgbClr val="6A4F90"/>
                </a:solidFill>
              </a:rPr>
              <a:t>THE ACTUARIAL VALUATION </a:t>
            </a:r>
            <a:r>
              <a:rPr lang="en-US" sz="3200" baseline="30000" dirty="0"/>
              <a:t>is the periodic assessment of the financial health of the scheme. The next valuation takes place as at 31 March 2020</a:t>
            </a:r>
          </a:p>
          <a:p>
            <a:pPr>
              <a:lnSpc>
                <a:spcPct val="100000"/>
              </a:lnSpc>
            </a:pPr>
            <a:endParaRPr lang="en-GB" dirty="0"/>
          </a:p>
        </p:txBody>
      </p:sp>
      <p:sp>
        <p:nvSpPr>
          <p:cNvPr id="4" name="Slide Number Placeholder 3">
            <a:extLst>
              <a:ext uri="{FF2B5EF4-FFF2-40B4-BE49-F238E27FC236}">
                <a16:creationId xmlns:a16="http://schemas.microsoft.com/office/drawing/2014/main" id="{2B9302F2-5328-44AA-9738-609AB29F12B3}"/>
              </a:ext>
            </a:extLst>
          </p:cNvPr>
          <p:cNvSpPr>
            <a:spLocks noGrp="1"/>
          </p:cNvSpPr>
          <p:nvPr>
            <p:ph type="sldNum" sz="quarter" idx="12"/>
          </p:nvPr>
        </p:nvSpPr>
        <p:spPr/>
        <p:txBody>
          <a:bodyPr/>
          <a:lstStyle/>
          <a:p>
            <a:fld id="{3B2F44BC-4952-4529-8C54-3057FECC78B7}" type="slidenum">
              <a:rPr lang="en-GB" smtClean="0"/>
              <a:pPr/>
              <a:t>2</a:t>
            </a:fld>
            <a:endParaRPr lang="en-GB" dirty="0"/>
          </a:p>
        </p:txBody>
      </p:sp>
    </p:spTree>
    <p:extLst>
      <p:ext uri="{BB962C8B-B14F-4D97-AF65-F5344CB8AC3E}">
        <p14:creationId xmlns:p14="http://schemas.microsoft.com/office/powerpoint/2010/main" val="3694325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B9B8D4-75FE-4B3E-83F1-8A54313EC53C}"/>
              </a:ext>
            </a:extLst>
          </p:cNvPr>
          <p:cNvSpPr>
            <a:spLocks noGrp="1"/>
          </p:cNvSpPr>
          <p:nvPr>
            <p:ph type="sldNum" sz="quarter" idx="12"/>
          </p:nvPr>
        </p:nvSpPr>
        <p:spPr/>
        <p:txBody>
          <a:bodyPr/>
          <a:lstStyle/>
          <a:p>
            <a:fld id="{3B2F44BC-4952-4529-8C54-3057FECC78B7}" type="slidenum">
              <a:rPr lang="en-GB" smtClean="0"/>
              <a:pPr/>
              <a:t>20</a:t>
            </a:fld>
            <a:endParaRPr lang="en-GB" dirty="0"/>
          </a:p>
        </p:txBody>
      </p:sp>
      <p:graphicFrame>
        <p:nvGraphicFramePr>
          <p:cNvPr id="9" name="Table 9">
            <a:extLst>
              <a:ext uri="{FF2B5EF4-FFF2-40B4-BE49-F238E27FC236}">
                <a16:creationId xmlns:a16="http://schemas.microsoft.com/office/drawing/2014/main" id="{1F1DB5E6-E50E-468B-B86E-C8C4E5972096}"/>
              </a:ext>
            </a:extLst>
          </p:cNvPr>
          <p:cNvGraphicFramePr>
            <a:graphicFrameLocks noGrp="1"/>
          </p:cNvGraphicFramePr>
          <p:nvPr>
            <p:ph idx="1"/>
            <p:extLst>
              <p:ext uri="{D42A27DB-BD31-4B8C-83A1-F6EECF244321}">
                <p14:modId xmlns:p14="http://schemas.microsoft.com/office/powerpoint/2010/main" val="2862249720"/>
              </p:ext>
            </p:extLst>
          </p:nvPr>
        </p:nvGraphicFramePr>
        <p:xfrm>
          <a:off x="959251" y="2080773"/>
          <a:ext cx="10273496" cy="3863404"/>
        </p:xfrm>
        <a:graphic>
          <a:graphicData uri="http://schemas.openxmlformats.org/drawingml/2006/table">
            <a:tbl>
              <a:tblPr firstRow="1" bandRow="1">
                <a:tableStyleId>{2D5ABB26-0587-4C30-8999-92F81FD0307C}</a:tableStyleId>
              </a:tblPr>
              <a:tblGrid>
                <a:gridCol w="1772374">
                  <a:extLst>
                    <a:ext uri="{9D8B030D-6E8A-4147-A177-3AD203B41FA5}">
                      <a16:colId xmlns:a16="http://schemas.microsoft.com/office/drawing/2014/main" val="1640921320"/>
                    </a:ext>
                  </a:extLst>
                </a:gridCol>
                <a:gridCol w="8501122">
                  <a:extLst>
                    <a:ext uri="{9D8B030D-6E8A-4147-A177-3AD203B41FA5}">
                      <a16:colId xmlns:a16="http://schemas.microsoft.com/office/drawing/2014/main" val="2486727292"/>
                    </a:ext>
                  </a:extLst>
                </a:gridCol>
              </a:tblGrid>
              <a:tr h="311818">
                <a:tc>
                  <a:txBody>
                    <a:bodyPr/>
                    <a:lstStyle/>
                    <a:p>
                      <a:pPr>
                        <a:spcBef>
                          <a:spcPts val="200"/>
                        </a:spcBef>
                        <a:spcAft>
                          <a:spcPts val="200"/>
                        </a:spcAft>
                      </a:pPr>
                      <a:r>
                        <a:rPr lang="en-GB" sz="1400" b="1" dirty="0">
                          <a:solidFill>
                            <a:srgbClr val="31465E"/>
                          </a:solidFill>
                          <a:effectLst/>
                        </a:rPr>
                        <a:t>Dec 19 – Feb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a:noFill/>
                    </a:lnL>
                    <a:lnR w="12700" cap="flat" cmpd="sng" algn="ctr">
                      <a:solidFill>
                        <a:srgbClr val="31465E"/>
                      </a:solidFill>
                      <a:prstDash val="solid"/>
                      <a:round/>
                      <a:headEnd type="none" w="med" len="med"/>
                      <a:tailEnd type="none" w="med" len="med"/>
                    </a:lnR>
                    <a:lnT>
                      <a:noFill/>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200"/>
                        </a:spcBef>
                        <a:spcAft>
                          <a:spcPts val="200"/>
                        </a:spcAft>
                      </a:pPr>
                      <a:r>
                        <a:rPr lang="en-GB" sz="1400" dirty="0">
                          <a:solidFill>
                            <a:srgbClr val="31465E"/>
                          </a:solidFill>
                          <a:effectLst/>
                        </a:rPr>
                        <a:t>USS to start to engage with UUK, UCU and </a:t>
                      </a:r>
                      <a:r>
                        <a:rPr lang="en-GB" sz="1400" dirty="0" err="1">
                          <a:solidFill>
                            <a:srgbClr val="31465E"/>
                          </a:solidFill>
                          <a:effectLst/>
                        </a:rPr>
                        <a:t>tPR</a:t>
                      </a:r>
                      <a:r>
                        <a:rPr lang="en-GB" sz="1400" dirty="0">
                          <a:solidFill>
                            <a:srgbClr val="31465E"/>
                          </a:solidFill>
                          <a:effectLst/>
                        </a:rPr>
                        <a:t> on methodology</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R>
                      <a:noFill/>
                    </a:lnR>
                    <a:lnT>
                      <a:noFill/>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33556973"/>
                  </a:ext>
                </a:extLst>
              </a:tr>
              <a:tr h="778289">
                <a:tc>
                  <a:txBody>
                    <a:bodyPr/>
                    <a:lstStyle/>
                    <a:p>
                      <a:pPr>
                        <a:spcBef>
                          <a:spcPts val="200"/>
                        </a:spcBef>
                        <a:spcAft>
                          <a:spcPts val="200"/>
                        </a:spcAft>
                      </a:pPr>
                      <a:r>
                        <a:rPr lang="en-GB" sz="1400" b="1" dirty="0">
                          <a:solidFill>
                            <a:srgbClr val="31465E"/>
                          </a:solidFill>
                          <a:effectLst/>
                        </a:rPr>
                        <a:t>Jan – Feb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a:noFill/>
                    </a:lnL>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200"/>
                        </a:spcBef>
                        <a:spcAft>
                          <a:spcPts val="200"/>
                        </a:spcAft>
                      </a:pPr>
                      <a:r>
                        <a:rPr lang="en-GB" sz="1400" dirty="0">
                          <a:solidFill>
                            <a:srgbClr val="31465E"/>
                          </a:solidFill>
                          <a:effectLst/>
                        </a:rPr>
                        <a:t>UUK’s Consultation #1 on the JEP2 report and its application to the 2020 valuation and long-term sustainability</a:t>
                      </a:r>
                    </a:p>
                    <a:p>
                      <a:pPr>
                        <a:spcBef>
                          <a:spcPts val="200"/>
                        </a:spcBef>
                        <a:spcAft>
                          <a:spcPts val="200"/>
                        </a:spcAft>
                      </a:pPr>
                      <a:r>
                        <a:rPr lang="en-GB" sz="1400" dirty="0">
                          <a:solidFill>
                            <a:srgbClr val="31465E"/>
                          </a:solidFill>
                          <a:effectLst/>
                        </a:rPr>
                        <a:t>[building familiarity and understanding, being clear on the fundamentals, gaining high level reactions and comments to the JEP2 report without limiting scope of responses]</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R>
                      <a:noFill/>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97407888"/>
                  </a:ext>
                </a:extLst>
              </a:tr>
              <a:tr h="481484">
                <a:tc>
                  <a:txBody>
                    <a:bodyPr/>
                    <a:lstStyle/>
                    <a:p>
                      <a:pPr>
                        <a:spcBef>
                          <a:spcPts val="200"/>
                        </a:spcBef>
                        <a:spcAft>
                          <a:spcPts val="200"/>
                        </a:spcAft>
                      </a:pPr>
                      <a:r>
                        <a:rPr lang="en-GB" sz="1400" b="1" dirty="0">
                          <a:solidFill>
                            <a:srgbClr val="31465E"/>
                          </a:solidFill>
                          <a:effectLst/>
                        </a:rPr>
                        <a:t>Feb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a:noFill/>
                    </a:lnL>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200"/>
                        </a:spcBef>
                        <a:spcAft>
                          <a:spcPts val="200"/>
                        </a:spcAft>
                      </a:pPr>
                      <a:r>
                        <a:rPr lang="en-GB" sz="1400" dirty="0">
                          <a:solidFill>
                            <a:srgbClr val="31465E"/>
                          </a:solidFill>
                          <a:effectLst/>
                        </a:rPr>
                        <a:t>USS to identify a proposed approach to methodology for wider discussion</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R>
                      <a:noFill/>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794008"/>
                  </a:ext>
                </a:extLst>
              </a:tr>
              <a:tr h="481484">
                <a:tc>
                  <a:txBody>
                    <a:bodyPr/>
                    <a:lstStyle/>
                    <a:p>
                      <a:pPr>
                        <a:spcBef>
                          <a:spcPts val="200"/>
                        </a:spcBef>
                        <a:spcAft>
                          <a:spcPts val="200"/>
                        </a:spcAft>
                      </a:pPr>
                      <a:r>
                        <a:rPr lang="en-GB" sz="1400" b="1" dirty="0">
                          <a:solidFill>
                            <a:srgbClr val="31465E"/>
                          </a:solidFill>
                          <a:effectLst/>
                        </a:rPr>
                        <a:t>Mar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a:noFill/>
                    </a:lnL>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200"/>
                        </a:spcBef>
                        <a:spcAft>
                          <a:spcPts val="200"/>
                        </a:spcAft>
                      </a:pPr>
                      <a:r>
                        <a:rPr lang="en-GB" sz="1400" dirty="0">
                          <a:solidFill>
                            <a:srgbClr val="31465E"/>
                          </a:solidFill>
                          <a:effectLst/>
                        </a:rPr>
                        <a:t>USS to publish a formal discussion document to seek employers’ views on the proposed approach and the ability and willingness to back the potential costs of the pensions being promised – keeping the JNC and other key stakeholders informed throughout</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R>
                      <a:noFill/>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94480451"/>
                  </a:ext>
                </a:extLst>
              </a:tr>
              <a:tr h="778289">
                <a:tc>
                  <a:txBody>
                    <a:bodyPr/>
                    <a:lstStyle/>
                    <a:p>
                      <a:pPr>
                        <a:spcBef>
                          <a:spcPts val="200"/>
                        </a:spcBef>
                        <a:spcAft>
                          <a:spcPts val="200"/>
                        </a:spcAft>
                      </a:pPr>
                      <a:r>
                        <a:rPr lang="en-GB" sz="1400" b="1" dirty="0">
                          <a:solidFill>
                            <a:srgbClr val="31465E"/>
                          </a:solidFill>
                          <a:effectLst/>
                        </a:rPr>
                        <a:t>Mar 2020 – May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a:noFill/>
                    </a:lnL>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200"/>
                        </a:spcBef>
                        <a:spcAft>
                          <a:spcPts val="200"/>
                        </a:spcAft>
                      </a:pPr>
                      <a:r>
                        <a:rPr lang="en-GB" sz="1400" dirty="0">
                          <a:solidFill>
                            <a:srgbClr val="31465E"/>
                          </a:solidFill>
                          <a:effectLst/>
                        </a:rPr>
                        <a:t>UUK’s Consultation #2 on the JEP2 report and its application to the 2020 valuation and long-term sustainability</a:t>
                      </a:r>
                    </a:p>
                    <a:p>
                      <a:pPr>
                        <a:spcBef>
                          <a:spcPts val="200"/>
                        </a:spcBef>
                        <a:spcAft>
                          <a:spcPts val="200"/>
                        </a:spcAft>
                      </a:pPr>
                      <a:r>
                        <a:rPr lang="en-GB" sz="1400" dirty="0">
                          <a:solidFill>
                            <a:srgbClr val="31465E"/>
                          </a:solidFill>
                          <a:effectLst/>
                        </a:rPr>
                        <a:t>[an examination of the options available, showing the interactions between various elements of the scheme and the nature of the trade-offs.  To identify a broad direction of travel]</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R>
                      <a:noFill/>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9078904"/>
                  </a:ext>
                </a:extLst>
              </a:tr>
              <a:tr h="481484">
                <a:tc>
                  <a:txBody>
                    <a:bodyPr/>
                    <a:lstStyle/>
                    <a:p>
                      <a:pPr>
                        <a:spcBef>
                          <a:spcPts val="200"/>
                        </a:spcBef>
                        <a:spcAft>
                          <a:spcPts val="200"/>
                        </a:spcAft>
                      </a:pPr>
                      <a:r>
                        <a:rPr lang="en-GB" sz="1400" b="1" dirty="0">
                          <a:solidFill>
                            <a:srgbClr val="31465E"/>
                          </a:solidFill>
                          <a:effectLst/>
                        </a:rPr>
                        <a:t>May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a:noFill/>
                    </a:lnL>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spcBef>
                          <a:spcPts val="200"/>
                        </a:spcBef>
                        <a:spcAft>
                          <a:spcPts val="200"/>
                        </a:spcAft>
                      </a:pPr>
                      <a:r>
                        <a:rPr lang="en-GB" sz="1400" dirty="0">
                          <a:solidFill>
                            <a:srgbClr val="31465E"/>
                          </a:solidFill>
                          <a:effectLst/>
                        </a:rPr>
                        <a:t>Informed by discussions to this point, the Trustee Board will agree the financial and demographic assumptions and methodology it proposes to formally consult on for the valuation</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R>
                      <a:noFill/>
                    </a:lnR>
                    <a:lnT w="12700" cap="flat" cmpd="sng" algn="ctr">
                      <a:solidFill>
                        <a:srgbClr val="31465E"/>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4237353"/>
                  </a:ext>
                </a:extLst>
              </a:tr>
            </a:tbl>
          </a:graphicData>
        </a:graphic>
      </p:graphicFrame>
      <p:sp>
        <p:nvSpPr>
          <p:cNvPr id="13" name="Title 1">
            <a:extLst>
              <a:ext uri="{FF2B5EF4-FFF2-40B4-BE49-F238E27FC236}">
                <a16:creationId xmlns:a16="http://schemas.microsoft.com/office/drawing/2014/main" id="{F26BE723-64CA-4DE0-AE7F-504BB0A86F8A}"/>
              </a:ext>
            </a:extLst>
          </p:cNvPr>
          <p:cNvSpPr txBox="1">
            <a:spLocks/>
          </p:cNvSpPr>
          <p:nvPr/>
        </p:nvSpPr>
        <p:spPr>
          <a:xfrm>
            <a:off x="838199" y="70659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685696"/>
                </a:solidFill>
                <a:latin typeface="+mn-lt"/>
                <a:ea typeface="+mj-ea"/>
                <a:cs typeface="+mj-cs"/>
              </a:defRPr>
            </a:lvl1pPr>
          </a:lstStyle>
          <a:p>
            <a:r>
              <a:rPr lang="en-GB" dirty="0"/>
              <a:t>USS 2020 VALUATION AND UUK CONSULTATIONS</a:t>
            </a:r>
          </a:p>
        </p:txBody>
      </p:sp>
    </p:spTree>
    <p:extLst>
      <p:ext uri="{BB962C8B-B14F-4D97-AF65-F5344CB8AC3E}">
        <p14:creationId xmlns:p14="http://schemas.microsoft.com/office/powerpoint/2010/main" val="3140158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ED0A-A838-4A46-A804-285DF3A06645}"/>
              </a:ext>
            </a:extLst>
          </p:cNvPr>
          <p:cNvSpPr>
            <a:spLocks noGrp="1"/>
          </p:cNvSpPr>
          <p:nvPr>
            <p:ph type="title"/>
          </p:nvPr>
        </p:nvSpPr>
        <p:spPr>
          <a:xfrm>
            <a:off x="838198" y="748452"/>
            <a:ext cx="10515600" cy="1325563"/>
          </a:xfrm>
        </p:spPr>
        <p:txBody>
          <a:bodyPr/>
          <a:lstStyle/>
          <a:p>
            <a:r>
              <a:rPr lang="en-GB" dirty="0"/>
              <a:t>USS 2020 VALUATION AND UUK CONSULTATIONS (cont.)</a:t>
            </a:r>
          </a:p>
        </p:txBody>
      </p:sp>
      <p:graphicFrame>
        <p:nvGraphicFramePr>
          <p:cNvPr id="5" name="Table 5">
            <a:extLst>
              <a:ext uri="{FF2B5EF4-FFF2-40B4-BE49-F238E27FC236}">
                <a16:creationId xmlns:a16="http://schemas.microsoft.com/office/drawing/2014/main" id="{76601278-4FB2-4285-820D-B160C81EC9D8}"/>
              </a:ext>
            </a:extLst>
          </p:cNvPr>
          <p:cNvGraphicFramePr>
            <a:graphicFrameLocks noGrp="1"/>
          </p:cNvGraphicFramePr>
          <p:nvPr>
            <p:ph idx="1"/>
            <p:extLst>
              <p:ext uri="{D42A27DB-BD31-4B8C-83A1-F6EECF244321}">
                <p14:modId xmlns:p14="http://schemas.microsoft.com/office/powerpoint/2010/main" val="3965929017"/>
              </p:ext>
            </p:extLst>
          </p:nvPr>
        </p:nvGraphicFramePr>
        <p:xfrm>
          <a:off x="913433" y="2258311"/>
          <a:ext cx="10365129" cy="3873916"/>
        </p:xfrm>
        <a:graphic>
          <a:graphicData uri="http://schemas.openxmlformats.org/drawingml/2006/table">
            <a:tbl>
              <a:tblPr firstRow="1" bandRow="1">
                <a:tableStyleId>{2D5ABB26-0587-4C30-8999-92F81FD0307C}</a:tableStyleId>
              </a:tblPr>
              <a:tblGrid>
                <a:gridCol w="1710440">
                  <a:extLst>
                    <a:ext uri="{9D8B030D-6E8A-4147-A177-3AD203B41FA5}">
                      <a16:colId xmlns:a16="http://schemas.microsoft.com/office/drawing/2014/main" val="2550103185"/>
                    </a:ext>
                  </a:extLst>
                </a:gridCol>
                <a:gridCol w="8654689">
                  <a:extLst>
                    <a:ext uri="{9D8B030D-6E8A-4147-A177-3AD203B41FA5}">
                      <a16:colId xmlns:a16="http://schemas.microsoft.com/office/drawing/2014/main" val="3809991112"/>
                    </a:ext>
                  </a:extLst>
                </a:gridCol>
              </a:tblGrid>
              <a:tr h="637506">
                <a:tc>
                  <a:txBody>
                    <a:bodyPr/>
                    <a:lstStyle/>
                    <a:p>
                      <a:pPr>
                        <a:spcBef>
                          <a:spcPts val="200"/>
                        </a:spcBef>
                        <a:spcAft>
                          <a:spcPts val="200"/>
                        </a:spcAft>
                      </a:pPr>
                      <a:r>
                        <a:rPr lang="en-GB" sz="1400" b="1" dirty="0">
                          <a:solidFill>
                            <a:srgbClr val="31465E"/>
                          </a:solidFill>
                          <a:effectLst/>
                        </a:rPr>
                        <a:t>Jun – July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R w="12700" cap="flat" cmpd="sng" algn="ctr">
                      <a:solidFill>
                        <a:srgbClr val="31465E"/>
                      </a:solidFill>
                      <a:prstDash val="solid"/>
                      <a:round/>
                      <a:headEnd type="none" w="med" len="med"/>
                      <a:tailEnd type="none" w="med" len="med"/>
                    </a:lnR>
                    <a:lnB w="12700" cap="flat" cmpd="sng" algn="ctr">
                      <a:solidFill>
                        <a:srgbClr val="31465E"/>
                      </a:solidFill>
                      <a:prstDash val="solid"/>
                      <a:round/>
                      <a:headEnd type="none" w="med" len="med"/>
                      <a:tailEnd type="none" w="med" len="med"/>
                    </a:lnB>
                    <a:solidFill>
                      <a:schemeClr val="bg1">
                        <a:lumMod val="95000"/>
                      </a:schemeClr>
                    </a:solidFill>
                  </a:tcPr>
                </a:tc>
                <a:tc>
                  <a:txBody>
                    <a:bodyPr/>
                    <a:lstStyle/>
                    <a:p>
                      <a:pPr>
                        <a:spcBef>
                          <a:spcPts val="200"/>
                        </a:spcBef>
                        <a:spcAft>
                          <a:spcPts val="200"/>
                        </a:spcAft>
                      </a:pPr>
                      <a:r>
                        <a:rPr lang="en-GB" sz="1400" dirty="0">
                          <a:solidFill>
                            <a:srgbClr val="31465E"/>
                          </a:solidFill>
                          <a:effectLst/>
                        </a:rPr>
                        <a:t>UUK’s Consultation #3 on the JEP2 report and its application to the 2020 valuation and long-term sustainability</a:t>
                      </a:r>
                    </a:p>
                    <a:p>
                      <a:pPr>
                        <a:spcBef>
                          <a:spcPts val="200"/>
                        </a:spcBef>
                        <a:spcAft>
                          <a:spcPts val="200"/>
                        </a:spcAft>
                      </a:pPr>
                      <a:r>
                        <a:rPr lang="en-GB" sz="1400" dirty="0">
                          <a:solidFill>
                            <a:srgbClr val="31465E"/>
                          </a:solidFill>
                          <a:effectLst/>
                        </a:rPr>
                        <a:t>[seeing and being able to discuss the potential approaches with meaningful numbers (and with transparency regarding their underlying assumptions), and identifying the preferred approach.]</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B w="12700" cap="flat" cmpd="sng" algn="ctr">
                      <a:solidFill>
                        <a:srgbClr val="31465E"/>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7851779"/>
                  </a:ext>
                </a:extLst>
              </a:tr>
              <a:tr h="549959">
                <a:tc>
                  <a:txBody>
                    <a:bodyPr/>
                    <a:lstStyle/>
                    <a:p>
                      <a:pPr>
                        <a:spcBef>
                          <a:spcPts val="200"/>
                        </a:spcBef>
                        <a:spcAft>
                          <a:spcPts val="200"/>
                        </a:spcAft>
                      </a:pPr>
                      <a:r>
                        <a:rPr lang="en-GB" sz="1400" b="1" dirty="0">
                          <a:solidFill>
                            <a:srgbClr val="31465E"/>
                          </a:solidFill>
                          <a:effectLst/>
                        </a:rPr>
                        <a:t>July 2020</a:t>
                      </a:r>
                      <a:endParaRPr lang="en-GB" sz="1400" b="1"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tc>
                  <a:txBody>
                    <a:bodyPr/>
                    <a:lstStyle/>
                    <a:p>
                      <a:pPr>
                        <a:spcBef>
                          <a:spcPts val="200"/>
                        </a:spcBef>
                        <a:spcAft>
                          <a:spcPts val="200"/>
                        </a:spcAft>
                      </a:pPr>
                      <a:r>
                        <a:rPr lang="en-GB" sz="1400" dirty="0">
                          <a:solidFill>
                            <a:srgbClr val="31465E"/>
                          </a:solidFill>
                          <a:effectLst/>
                        </a:rPr>
                        <a:t>USS to consult UUK over four to six weeks on these proposals to finalise our view of the scheme’s funding position and identify the overall contribution rate we need; USS to support UUK in its engagement with employers as required, and will also engage with the JNC, UCU, members and </a:t>
                      </a:r>
                      <a:r>
                        <a:rPr lang="en-GB" sz="1400" dirty="0" err="1">
                          <a:solidFill>
                            <a:srgbClr val="31465E"/>
                          </a:solidFill>
                          <a:effectLst/>
                        </a:rPr>
                        <a:t>tPR</a:t>
                      </a:r>
                      <a:endParaRPr lang="en-GB" sz="1400" dirty="0">
                        <a:solidFill>
                          <a:srgbClr val="31465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8000" marR="108000" marT="72000" marB="72000" anchor="ctr">
                    <a:lnL w="12700" cap="flat" cmpd="sng" algn="ctr">
                      <a:solidFill>
                        <a:srgbClr val="31465E"/>
                      </a:solidFill>
                      <a:prstDash val="solid"/>
                      <a:round/>
                      <a:headEnd type="none" w="med" len="med"/>
                      <a:tailEnd type="none" w="med" len="med"/>
                    </a:lnL>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extLst>
                  <a:ext uri="{0D108BD9-81ED-4DB2-BD59-A6C34878D82A}">
                    <a16:rowId xmlns:a16="http://schemas.microsoft.com/office/drawing/2014/main" val="2341206981"/>
                  </a:ext>
                </a:extLst>
              </a:tr>
              <a:tr h="421059">
                <a:tc>
                  <a:txBody>
                    <a:bodyPr/>
                    <a:lstStyle/>
                    <a:p>
                      <a:pPr marL="0" algn="l" defTabSz="914400" rtl="0" eaLnBrk="1" latinLnBrk="0" hangingPunct="1">
                        <a:spcBef>
                          <a:spcPts val="200"/>
                        </a:spcBef>
                        <a:spcAft>
                          <a:spcPts val="200"/>
                        </a:spcAft>
                      </a:pPr>
                      <a:r>
                        <a:rPr lang="en-GB" sz="1400" b="1" kern="1200" dirty="0">
                          <a:solidFill>
                            <a:srgbClr val="31465E"/>
                          </a:solidFill>
                          <a:effectLst/>
                          <a:latin typeface="+mn-lt"/>
                          <a:ea typeface="+mn-ea"/>
                          <a:cs typeface="+mn-cs"/>
                        </a:rPr>
                        <a:t>Mid-August 2020</a:t>
                      </a:r>
                    </a:p>
                  </a:txBody>
                  <a:tcPr marL="108000" marR="108000" marT="72000" marB="72000" anchor="ctr">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tc>
                  <a:txBody>
                    <a:bodyPr/>
                    <a:lstStyle/>
                    <a:p>
                      <a:pPr marL="0" algn="l" defTabSz="914400" rtl="0" eaLnBrk="1" latinLnBrk="0" hangingPunct="1">
                        <a:spcBef>
                          <a:spcPts val="200"/>
                        </a:spcBef>
                        <a:spcAft>
                          <a:spcPts val="200"/>
                        </a:spcAft>
                      </a:pPr>
                      <a:r>
                        <a:rPr lang="en-GB" sz="1400" b="0" kern="1200" dirty="0">
                          <a:solidFill>
                            <a:srgbClr val="31465E"/>
                          </a:solidFill>
                          <a:effectLst/>
                          <a:latin typeface="+mn-lt"/>
                          <a:ea typeface="+mn-ea"/>
                          <a:cs typeface="+mn-cs"/>
                        </a:rPr>
                        <a:t>USS will inform the JNC of the overall contribution rate needed</a:t>
                      </a:r>
                    </a:p>
                  </a:txBody>
                  <a:tcPr marL="108000" marR="108000" marT="72000" marB="72000" anchor="ctr">
                    <a:lnL w="12700" cap="flat" cmpd="sng" algn="ctr">
                      <a:solidFill>
                        <a:srgbClr val="31465E"/>
                      </a:solidFill>
                      <a:prstDash val="solid"/>
                      <a:round/>
                      <a:headEnd type="none" w="med" len="med"/>
                      <a:tailEnd type="none" w="med" len="med"/>
                    </a:lnL>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extLst>
                  <a:ext uri="{0D108BD9-81ED-4DB2-BD59-A6C34878D82A}">
                    <a16:rowId xmlns:a16="http://schemas.microsoft.com/office/drawing/2014/main" val="2020253851"/>
                  </a:ext>
                </a:extLst>
              </a:tr>
              <a:tr h="421059">
                <a:tc>
                  <a:txBody>
                    <a:bodyPr/>
                    <a:lstStyle/>
                    <a:p>
                      <a:pPr marL="0" algn="l" defTabSz="914400" rtl="0" eaLnBrk="1" latinLnBrk="0" hangingPunct="1">
                        <a:spcBef>
                          <a:spcPts val="200"/>
                        </a:spcBef>
                        <a:spcAft>
                          <a:spcPts val="200"/>
                        </a:spcAft>
                      </a:pPr>
                      <a:r>
                        <a:rPr lang="en-GB" sz="1400" b="1" kern="1200" dirty="0">
                          <a:solidFill>
                            <a:srgbClr val="31465E"/>
                          </a:solidFill>
                          <a:effectLst/>
                          <a:latin typeface="+mn-lt"/>
                          <a:ea typeface="+mn-ea"/>
                          <a:cs typeface="+mn-cs"/>
                        </a:rPr>
                        <a:t>November 2020</a:t>
                      </a:r>
                    </a:p>
                  </a:txBody>
                  <a:tcPr marL="108000" marR="108000" marT="72000" marB="72000" anchor="ctr">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tc>
                  <a:txBody>
                    <a:bodyPr/>
                    <a:lstStyle/>
                    <a:p>
                      <a:pPr marL="0" algn="l" defTabSz="914400" rtl="0" eaLnBrk="1" latinLnBrk="0" hangingPunct="1">
                        <a:spcBef>
                          <a:spcPts val="200"/>
                        </a:spcBef>
                        <a:spcAft>
                          <a:spcPts val="200"/>
                        </a:spcAft>
                      </a:pPr>
                      <a:r>
                        <a:rPr lang="en-GB" sz="1400" b="0" kern="1200" dirty="0">
                          <a:solidFill>
                            <a:srgbClr val="31465E"/>
                          </a:solidFill>
                          <a:effectLst/>
                          <a:latin typeface="+mn-lt"/>
                          <a:ea typeface="+mn-ea"/>
                          <a:cs typeface="+mn-cs"/>
                        </a:rPr>
                        <a:t>This is when the JNC needs to have decided how to address the contribution rate</a:t>
                      </a:r>
                    </a:p>
                  </a:txBody>
                  <a:tcPr marL="108000" marR="108000" marT="72000" marB="72000" anchor="ctr">
                    <a:lnL w="12700" cap="flat" cmpd="sng" algn="ctr">
                      <a:solidFill>
                        <a:srgbClr val="31465E"/>
                      </a:solidFill>
                      <a:prstDash val="solid"/>
                      <a:round/>
                      <a:headEnd type="none" w="med" len="med"/>
                      <a:tailEnd type="none" w="med" len="med"/>
                    </a:lnL>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extLst>
                  <a:ext uri="{0D108BD9-81ED-4DB2-BD59-A6C34878D82A}">
                    <a16:rowId xmlns:a16="http://schemas.microsoft.com/office/drawing/2014/main" val="880548431"/>
                  </a:ext>
                </a:extLst>
              </a:tr>
              <a:tr h="484506">
                <a:tc>
                  <a:txBody>
                    <a:bodyPr/>
                    <a:lstStyle/>
                    <a:p>
                      <a:pPr marL="0" algn="l" defTabSz="914400" rtl="0" eaLnBrk="1" latinLnBrk="0" hangingPunct="1">
                        <a:spcBef>
                          <a:spcPts val="200"/>
                        </a:spcBef>
                        <a:spcAft>
                          <a:spcPts val="200"/>
                        </a:spcAft>
                      </a:pPr>
                      <a:r>
                        <a:rPr lang="en-GB" sz="1400" b="1" kern="1200" dirty="0">
                          <a:solidFill>
                            <a:srgbClr val="31465E"/>
                          </a:solidFill>
                          <a:effectLst/>
                          <a:latin typeface="+mn-lt"/>
                          <a:ea typeface="+mn-ea"/>
                          <a:cs typeface="+mn-cs"/>
                        </a:rPr>
                        <a:t>Dec 20-Feb 2021</a:t>
                      </a:r>
                    </a:p>
                  </a:txBody>
                  <a:tcPr marL="108000" marR="108000" marT="72000" marB="72000" anchor="ctr">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tc>
                  <a:txBody>
                    <a:bodyPr/>
                    <a:lstStyle/>
                    <a:p>
                      <a:pPr marL="0" algn="l" defTabSz="914400" rtl="0" eaLnBrk="1" latinLnBrk="0" hangingPunct="1">
                        <a:spcBef>
                          <a:spcPts val="200"/>
                        </a:spcBef>
                        <a:spcAft>
                          <a:spcPts val="200"/>
                        </a:spcAft>
                      </a:pPr>
                      <a:r>
                        <a:rPr lang="en-GB" sz="1400" b="0" kern="1200" dirty="0">
                          <a:solidFill>
                            <a:srgbClr val="31465E"/>
                          </a:solidFill>
                          <a:effectLst/>
                          <a:latin typeface="+mn-lt"/>
                          <a:ea typeface="+mn-ea"/>
                          <a:cs typeface="+mn-cs"/>
                        </a:rPr>
                        <a:t>If the JNC decides to make any changes, or cannot reach a decision, this is when employers might need to prepare for a consultation with affected employees</a:t>
                      </a:r>
                    </a:p>
                  </a:txBody>
                  <a:tcPr marL="108000" marR="108000" marT="72000" marB="72000" anchor="ctr">
                    <a:lnL w="12700" cap="flat" cmpd="sng" algn="ctr">
                      <a:solidFill>
                        <a:srgbClr val="31465E"/>
                      </a:solidFill>
                      <a:prstDash val="solid"/>
                      <a:round/>
                      <a:headEnd type="none" w="med" len="med"/>
                      <a:tailEnd type="none" w="med" len="med"/>
                    </a:lnL>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extLst>
                  <a:ext uri="{0D108BD9-81ED-4DB2-BD59-A6C34878D82A}">
                    <a16:rowId xmlns:a16="http://schemas.microsoft.com/office/drawing/2014/main" val="3488094555"/>
                  </a:ext>
                </a:extLst>
              </a:tr>
              <a:tr h="421059">
                <a:tc>
                  <a:txBody>
                    <a:bodyPr/>
                    <a:lstStyle/>
                    <a:p>
                      <a:pPr marL="0" algn="l" defTabSz="914400" rtl="0" eaLnBrk="1" latinLnBrk="0" hangingPunct="1">
                        <a:spcBef>
                          <a:spcPts val="200"/>
                        </a:spcBef>
                        <a:spcAft>
                          <a:spcPts val="200"/>
                        </a:spcAft>
                      </a:pPr>
                      <a:r>
                        <a:rPr lang="en-GB" sz="1400" b="1" kern="1200" dirty="0">
                          <a:solidFill>
                            <a:srgbClr val="31465E"/>
                          </a:solidFill>
                          <a:effectLst/>
                          <a:latin typeface="+mn-lt"/>
                          <a:ea typeface="+mn-ea"/>
                          <a:cs typeface="+mn-cs"/>
                        </a:rPr>
                        <a:t>30 June 2021</a:t>
                      </a:r>
                    </a:p>
                  </a:txBody>
                  <a:tcPr marL="108000" marR="108000" marT="72000" marB="72000" anchor="ctr">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tc>
                  <a:txBody>
                    <a:bodyPr/>
                    <a:lstStyle/>
                    <a:p>
                      <a:pPr marL="0" algn="l" defTabSz="914400" rtl="0" eaLnBrk="1" latinLnBrk="0" hangingPunct="1">
                        <a:spcBef>
                          <a:spcPts val="200"/>
                        </a:spcBef>
                        <a:spcAft>
                          <a:spcPts val="200"/>
                        </a:spcAft>
                      </a:pPr>
                      <a:r>
                        <a:rPr lang="en-GB" sz="1400" b="0" kern="1200" dirty="0">
                          <a:solidFill>
                            <a:srgbClr val="31465E"/>
                          </a:solidFill>
                          <a:effectLst/>
                          <a:latin typeface="+mn-lt"/>
                          <a:ea typeface="+mn-ea"/>
                          <a:cs typeface="+mn-cs"/>
                        </a:rPr>
                        <a:t>This is the statutory deadline for filing the valuation with </a:t>
                      </a:r>
                      <a:r>
                        <a:rPr lang="en-GB" sz="1400" b="0" kern="1200" dirty="0" err="1">
                          <a:solidFill>
                            <a:srgbClr val="31465E"/>
                          </a:solidFill>
                          <a:effectLst/>
                          <a:latin typeface="+mn-lt"/>
                          <a:ea typeface="+mn-ea"/>
                          <a:cs typeface="+mn-cs"/>
                        </a:rPr>
                        <a:t>tPR</a:t>
                      </a:r>
                      <a:endParaRPr lang="en-GB" sz="1400" b="0" kern="1200" dirty="0">
                        <a:solidFill>
                          <a:srgbClr val="31465E"/>
                        </a:solidFill>
                        <a:effectLst/>
                        <a:latin typeface="+mn-lt"/>
                        <a:ea typeface="+mn-ea"/>
                        <a:cs typeface="+mn-cs"/>
                      </a:endParaRPr>
                    </a:p>
                  </a:txBody>
                  <a:tcPr marL="108000" marR="108000" marT="72000" marB="72000" anchor="ctr">
                    <a:lnL w="12700" cap="flat" cmpd="sng" algn="ctr">
                      <a:solidFill>
                        <a:srgbClr val="31465E"/>
                      </a:solidFill>
                      <a:prstDash val="solid"/>
                      <a:round/>
                      <a:headEnd type="none" w="med" len="med"/>
                      <a:tailEnd type="none" w="med" len="med"/>
                    </a:lnL>
                    <a:lnT w="12700" cap="flat" cmpd="sng" algn="ctr">
                      <a:solidFill>
                        <a:srgbClr val="31465E"/>
                      </a:solidFill>
                      <a:prstDash val="solid"/>
                      <a:round/>
                      <a:headEnd type="none" w="med" len="med"/>
                      <a:tailEnd type="none" w="med" len="med"/>
                    </a:lnT>
                    <a:lnB w="12700" cap="flat" cmpd="sng" algn="ctr">
                      <a:solidFill>
                        <a:srgbClr val="31465E"/>
                      </a:solidFill>
                      <a:prstDash val="solid"/>
                      <a:round/>
                      <a:headEnd type="none" w="med" len="med"/>
                      <a:tailEnd type="none" w="med" len="med"/>
                    </a:lnB>
                  </a:tcPr>
                </a:tc>
                <a:extLst>
                  <a:ext uri="{0D108BD9-81ED-4DB2-BD59-A6C34878D82A}">
                    <a16:rowId xmlns:a16="http://schemas.microsoft.com/office/drawing/2014/main" val="3699270591"/>
                  </a:ext>
                </a:extLst>
              </a:tr>
              <a:tr h="421059">
                <a:tc>
                  <a:txBody>
                    <a:bodyPr/>
                    <a:lstStyle/>
                    <a:p>
                      <a:pPr marL="0" algn="l" defTabSz="914400" rtl="0" eaLnBrk="1" latinLnBrk="0" hangingPunct="1">
                        <a:spcBef>
                          <a:spcPts val="200"/>
                        </a:spcBef>
                        <a:spcAft>
                          <a:spcPts val="200"/>
                        </a:spcAft>
                      </a:pPr>
                      <a:r>
                        <a:rPr lang="en-GB" sz="1400" b="1" kern="1200" dirty="0">
                          <a:solidFill>
                            <a:srgbClr val="31465E"/>
                          </a:solidFill>
                          <a:effectLst/>
                          <a:latin typeface="+mn-lt"/>
                          <a:ea typeface="+mn-ea"/>
                          <a:cs typeface="+mn-cs"/>
                        </a:rPr>
                        <a:t>October 2021</a:t>
                      </a:r>
                    </a:p>
                  </a:txBody>
                  <a:tcPr marL="108000" marR="108000" marT="72000" marB="72000" anchor="ctr">
                    <a:lnL>
                      <a:noFill/>
                    </a:lnL>
                    <a:lnR w="12700" cap="flat" cmpd="sng" algn="ctr">
                      <a:solidFill>
                        <a:srgbClr val="31465E"/>
                      </a:solidFill>
                      <a:prstDash val="solid"/>
                      <a:round/>
                      <a:headEnd type="none" w="med" len="med"/>
                      <a:tailEnd type="none" w="med" len="med"/>
                    </a:lnR>
                    <a:lnT w="12700" cap="flat" cmpd="sng" algn="ctr">
                      <a:solidFill>
                        <a:srgbClr val="31465E"/>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spcBef>
                          <a:spcPts val="200"/>
                        </a:spcBef>
                        <a:spcAft>
                          <a:spcPts val="200"/>
                        </a:spcAft>
                      </a:pPr>
                      <a:r>
                        <a:rPr lang="en-GB" sz="1400" b="0" kern="1200" dirty="0">
                          <a:solidFill>
                            <a:srgbClr val="31465E"/>
                          </a:solidFill>
                          <a:effectLst/>
                          <a:latin typeface="+mn-lt"/>
                          <a:ea typeface="+mn-ea"/>
                          <a:cs typeface="+mn-cs"/>
                        </a:rPr>
                        <a:t>This is when contributions are scheduled to increase under the 2018 valuation</a:t>
                      </a:r>
                    </a:p>
                  </a:txBody>
                  <a:tcPr marL="108000" marR="108000" marT="72000" marB="72000" anchor="ctr">
                    <a:lnL w="12700" cap="flat" cmpd="sng" algn="ctr">
                      <a:solidFill>
                        <a:srgbClr val="31465E"/>
                      </a:solidFill>
                      <a:prstDash val="solid"/>
                      <a:round/>
                      <a:headEnd type="none" w="med" len="med"/>
                      <a:tailEnd type="none" w="med" len="med"/>
                    </a:lnL>
                    <a:lnR>
                      <a:noFill/>
                    </a:lnR>
                    <a:lnT w="12700" cap="flat" cmpd="sng" algn="ctr">
                      <a:solidFill>
                        <a:srgbClr val="31465E"/>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3340591"/>
                  </a:ext>
                </a:extLst>
              </a:tr>
            </a:tbl>
          </a:graphicData>
        </a:graphic>
      </p:graphicFrame>
      <p:sp>
        <p:nvSpPr>
          <p:cNvPr id="4" name="Slide Number Placeholder 3">
            <a:extLst>
              <a:ext uri="{FF2B5EF4-FFF2-40B4-BE49-F238E27FC236}">
                <a16:creationId xmlns:a16="http://schemas.microsoft.com/office/drawing/2014/main" id="{8E8F4454-9099-4655-A607-B8D4F17EFEFD}"/>
              </a:ext>
            </a:extLst>
          </p:cNvPr>
          <p:cNvSpPr>
            <a:spLocks noGrp="1"/>
          </p:cNvSpPr>
          <p:nvPr>
            <p:ph type="sldNum" sz="quarter" idx="12"/>
          </p:nvPr>
        </p:nvSpPr>
        <p:spPr/>
        <p:txBody>
          <a:bodyPr/>
          <a:lstStyle/>
          <a:p>
            <a:fld id="{3B2F44BC-4952-4529-8C54-3057FECC78B7}" type="slidenum">
              <a:rPr lang="en-GB" smtClean="0"/>
              <a:pPr/>
              <a:t>21</a:t>
            </a:fld>
            <a:endParaRPr lang="en-GB" dirty="0"/>
          </a:p>
        </p:txBody>
      </p:sp>
    </p:spTree>
    <p:extLst>
      <p:ext uri="{BB962C8B-B14F-4D97-AF65-F5344CB8AC3E}">
        <p14:creationId xmlns:p14="http://schemas.microsoft.com/office/powerpoint/2010/main" val="3533411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16A2F-836B-41CD-AA79-3D0CC25BE2C4}"/>
              </a:ext>
            </a:extLst>
          </p:cNvPr>
          <p:cNvSpPr>
            <a:spLocks noGrp="1"/>
          </p:cNvSpPr>
          <p:nvPr>
            <p:ph type="title"/>
          </p:nvPr>
        </p:nvSpPr>
        <p:spPr>
          <a:xfrm>
            <a:off x="815050" y="723940"/>
            <a:ext cx="10515600" cy="1325563"/>
          </a:xfrm>
        </p:spPr>
        <p:txBody>
          <a:bodyPr/>
          <a:lstStyle/>
          <a:p>
            <a:r>
              <a:rPr lang="en-GB" dirty="0"/>
              <a:t>RESPONDING TO THIS CONSULTATION</a:t>
            </a:r>
          </a:p>
        </p:txBody>
      </p:sp>
      <p:sp>
        <p:nvSpPr>
          <p:cNvPr id="3" name="Content Placeholder 2">
            <a:extLst>
              <a:ext uri="{FF2B5EF4-FFF2-40B4-BE49-F238E27FC236}">
                <a16:creationId xmlns:a16="http://schemas.microsoft.com/office/drawing/2014/main" id="{02B3979E-4932-489F-A37D-BE750EE60241}"/>
              </a:ext>
            </a:extLst>
          </p:cNvPr>
          <p:cNvSpPr>
            <a:spLocks noGrp="1"/>
          </p:cNvSpPr>
          <p:nvPr>
            <p:ph idx="1"/>
          </p:nvPr>
        </p:nvSpPr>
        <p:spPr>
          <a:xfrm>
            <a:off x="925010" y="1959258"/>
            <a:ext cx="10341979" cy="4291072"/>
          </a:xfrm>
        </p:spPr>
        <p:txBody>
          <a:bodyPr>
            <a:normAutofit/>
          </a:bodyPr>
          <a:lstStyle/>
          <a:p>
            <a:r>
              <a:rPr lang="en-US" baseline="30000" dirty="0"/>
              <a:t>We encourage responses to this consultation from all of the scheme’s participating employers </a:t>
            </a:r>
          </a:p>
          <a:p>
            <a:r>
              <a:rPr lang="en-US" baseline="30000" dirty="0"/>
              <a:t>We welcome any feedback or analysis using data on take up of USS membership, and member views and perceptions</a:t>
            </a:r>
          </a:p>
          <a:p>
            <a:r>
              <a:rPr lang="en-US" baseline="30000" dirty="0"/>
              <a:t>We encourage employers to consult with governing, decision-making bodies</a:t>
            </a:r>
          </a:p>
          <a:p>
            <a:r>
              <a:rPr lang="en-US" baseline="30000" dirty="0"/>
              <a:t>An optional response form as well as the full consultation paper can be found on the </a:t>
            </a:r>
            <a:r>
              <a:rPr lang="en-US" baseline="30000" dirty="0">
                <a:solidFill>
                  <a:srgbClr val="6A4F90"/>
                </a:solidFill>
                <a:hlinkClick r:id="rId3">
                  <a:extLst>
                    <a:ext uri="{A12FA001-AC4F-418D-AE19-62706E023703}">
                      <ahyp:hlinkClr xmlns:ahyp="http://schemas.microsoft.com/office/drawing/2018/hyperlinkcolor" val="tx"/>
                    </a:ext>
                  </a:extLst>
                </a:hlinkClick>
              </a:rPr>
              <a:t>USS Employers website</a:t>
            </a:r>
            <a:endParaRPr lang="en-US" baseline="30000" dirty="0">
              <a:solidFill>
                <a:srgbClr val="6A4F90"/>
              </a:solidFill>
            </a:endParaRPr>
          </a:p>
          <a:p>
            <a:pPr marL="0" indent="0">
              <a:buNone/>
            </a:pPr>
            <a:endParaRPr lang="en-US" sz="4000" baseline="30000" dirty="0"/>
          </a:p>
          <a:p>
            <a:pPr marL="914400" lvl="2" indent="0">
              <a:buNone/>
            </a:pPr>
            <a:r>
              <a:rPr lang="en-US" sz="3600" baseline="30000" dirty="0"/>
              <a:t>Please send your response to:</a:t>
            </a:r>
          </a:p>
          <a:p>
            <a:pPr marL="914400" lvl="2" indent="0">
              <a:buNone/>
            </a:pPr>
            <a:r>
              <a:rPr lang="en-US" sz="3600" baseline="30000" dirty="0">
                <a:solidFill>
                  <a:srgbClr val="6A4F90"/>
                </a:solidFill>
                <a:hlinkClick r:id="rId4">
                  <a:extLst>
                    <a:ext uri="{A12FA001-AC4F-418D-AE19-62706E023703}">
                      <ahyp:hlinkClr xmlns:ahyp="http://schemas.microsoft.com/office/drawing/2018/hyperlinkcolor" val="tx"/>
                    </a:ext>
                  </a:extLst>
                </a:hlinkClick>
              </a:rPr>
              <a:t>pensions@universitiesuk.ac.uk </a:t>
            </a:r>
            <a:endParaRPr lang="en-US" sz="3600" baseline="30000" dirty="0">
              <a:solidFill>
                <a:srgbClr val="6A4F90"/>
              </a:solidFill>
            </a:endParaRPr>
          </a:p>
          <a:p>
            <a:pPr marL="914400" lvl="2" indent="0">
              <a:buNone/>
            </a:pPr>
            <a:r>
              <a:rPr lang="en-US" sz="3600" baseline="30000" dirty="0"/>
              <a:t>by </a:t>
            </a:r>
            <a:r>
              <a:rPr lang="en-US" sz="3600" b="1" baseline="30000" dirty="0"/>
              <a:t>Friday 28 February 2020.</a:t>
            </a:r>
          </a:p>
          <a:p>
            <a:endParaRPr lang="en-GB" dirty="0"/>
          </a:p>
        </p:txBody>
      </p:sp>
      <p:sp>
        <p:nvSpPr>
          <p:cNvPr id="4" name="Slide Number Placeholder 3">
            <a:extLst>
              <a:ext uri="{FF2B5EF4-FFF2-40B4-BE49-F238E27FC236}">
                <a16:creationId xmlns:a16="http://schemas.microsoft.com/office/drawing/2014/main" id="{CE7E15C6-C39E-44E1-8F39-D1ECAFB1BFE2}"/>
              </a:ext>
            </a:extLst>
          </p:cNvPr>
          <p:cNvSpPr>
            <a:spLocks noGrp="1"/>
          </p:cNvSpPr>
          <p:nvPr>
            <p:ph type="sldNum" sz="quarter" idx="12"/>
          </p:nvPr>
        </p:nvSpPr>
        <p:spPr/>
        <p:txBody>
          <a:bodyPr/>
          <a:lstStyle/>
          <a:p>
            <a:fld id="{3B2F44BC-4952-4529-8C54-3057FECC78B7}" type="slidenum">
              <a:rPr lang="en-GB" smtClean="0"/>
              <a:pPr/>
              <a:t>22</a:t>
            </a:fld>
            <a:endParaRPr lang="en-GB" dirty="0"/>
          </a:p>
        </p:txBody>
      </p:sp>
      <p:sp>
        <p:nvSpPr>
          <p:cNvPr id="5" name="Arrow: Chevron 4">
            <a:extLst>
              <a:ext uri="{FF2B5EF4-FFF2-40B4-BE49-F238E27FC236}">
                <a16:creationId xmlns:a16="http://schemas.microsoft.com/office/drawing/2014/main" id="{F3D41512-52A9-4238-B7E9-0FC0C077EBD4}"/>
              </a:ext>
            </a:extLst>
          </p:cNvPr>
          <p:cNvSpPr/>
          <p:nvPr/>
        </p:nvSpPr>
        <p:spPr>
          <a:xfrm>
            <a:off x="982883" y="4808498"/>
            <a:ext cx="816980" cy="733052"/>
          </a:xfrm>
          <a:prstGeom prst="chevron">
            <a:avLst/>
          </a:prstGeom>
          <a:solidFill>
            <a:srgbClr val="3146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56685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1DB743-29BE-4453-9575-0E5F8ECFE0DD}"/>
              </a:ext>
            </a:extLst>
          </p:cNvPr>
          <p:cNvSpPr/>
          <p:nvPr/>
        </p:nvSpPr>
        <p:spPr>
          <a:xfrm>
            <a:off x="0" y="1493134"/>
            <a:ext cx="12191999" cy="1701479"/>
          </a:xfrm>
          <a:prstGeom prst="rect">
            <a:avLst/>
          </a:prstGeom>
          <a:solidFill>
            <a:srgbClr val="E2E5F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E2E5F2"/>
              </a:solidFill>
            </a:endParaRPr>
          </a:p>
        </p:txBody>
      </p:sp>
      <p:sp>
        <p:nvSpPr>
          <p:cNvPr id="2" name="Title 1">
            <a:extLst>
              <a:ext uri="{FF2B5EF4-FFF2-40B4-BE49-F238E27FC236}">
                <a16:creationId xmlns:a16="http://schemas.microsoft.com/office/drawing/2014/main" id="{ADE871A1-4D52-49D3-BA1E-41EB8A268904}"/>
              </a:ext>
            </a:extLst>
          </p:cNvPr>
          <p:cNvSpPr>
            <a:spLocks noGrp="1"/>
          </p:cNvSpPr>
          <p:nvPr>
            <p:ph type="title"/>
          </p:nvPr>
        </p:nvSpPr>
        <p:spPr/>
        <p:txBody>
          <a:bodyPr/>
          <a:lstStyle/>
          <a:p>
            <a:r>
              <a:rPr lang="en-GB" dirty="0"/>
              <a:t>PHASES OF THE CONSULTATION</a:t>
            </a:r>
          </a:p>
        </p:txBody>
      </p:sp>
      <p:sp>
        <p:nvSpPr>
          <p:cNvPr id="3" name="Content Placeholder 2">
            <a:extLst>
              <a:ext uri="{FF2B5EF4-FFF2-40B4-BE49-F238E27FC236}">
                <a16:creationId xmlns:a16="http://schemas.microsoft.com/office/drawing/2014/main" id="{663F6EB7-ED71-4B40-AB1A-327A44DF6DE9}"/>
              </a:ext>
            </a:extLst>
          </p:cNvPr>
          <p:cNvSpPr>
            <a:spLocks noGrp="1"/>
          </p:cNvSpPr>
          <p:nvPr>
            <p:ph idx="1"/>
          </p:nvPr>
        </p:nvSpPr>
        <p:spPr>
          <a:xfrm>
            <a:off x="838200" y="1756174"/>
            <a:ext cx="10515600" cy="4524375"/>
          </a:xfrm>
        </p:spPr>
        <p:txBody>
          <a:bodyPr>
            <a:normAutofit lnSpcReduction="10000"/>
          </a:bodyPr>
          <a:lstStyle/>
          <a:p>
            <a:pPr marL="0" indent="0">
              <a:buNone/>
            </a:pPr>
            <a:r>
              <a:rPr lang="en-US" b="1" baseline="30000" dirty="0"/>
              <a:t>PHASE ONE | JAN – FEB 2020</a:t>
            </a:r>
          </a:p>
          <a:p>
            <a:pPr marL="0" indent="0">
              <a:buNone/>
            </a:pPr>
            <a:r>
              <a:rPr lang="en-US" baseline="30000" dirty="0"/>
              <a:t>Building familiarity and understanding, being clear on the fundamentals, gaining reactions and comments to the JEP2 report – and its application to the 2020 valuation and long-term sustainability – without limiting scope of responses. Also to seek initial views from employers to inform the development of options for the 2020 and future valuations.</a:t>
            </a:r>
          </a:p>
          <a:p>
            <a:pPr marL="0" indent="0">
              <a:buNone/>
            </a:pPr>
            <a:endParaRPr lang="en-US" baseline="30000" dirty="0"/>
          </a:p>
          <a:p>
            <a:pPr marL="0" indent="0">
              <a:buNone/>
            </a:pPr>
            <a:r>
              <a:rPr lang="en-GB" b="1" baseline="30000" dirty="0"/>
              <a:t>PHASE TWO | MAR – MAY 2020</a:t>
            </a:r>
          </a:p>
          <a:p>
            <a:pPr marL="0" indent="0">
              <a:buNone/>
            </a:pPr>
            <a:r>
              <a:rPr lang="en-US" baseline="30000" dirty="0"/>
              <a:t>An examination of the options available, from the 2020 and future valuations, showing the interactions between various elements of the scheme and the nature of the trade-offs. To identify a broad direction of travel.</a:t>
            </a:r>
            <a:br>
              <a:rPr lang="en-US" baseline="30000" dirty="0"/>
            </a:br>
            <a:endParaRPr lang="en-US" baseline="30000" dirty="0"/>
          </a:p>
          <a:p>
            <a:pPr marL="0" indent="0">
              <a:buNone/>
            </a:pPr>
            <a:r>
              <a:rPr lang="en-US" b="1" baseline="30000" dirty="0"/>
              <a:t>PHASE THREE | JUN – JUL 2020</a:t>
            </a:r>
          </a:p>
          <a:p>
            <a:pPr marL="0" indent="0">
              <a:buNone/>
            </a:pPr>
            <a:r>
              <a:rPr lang="en-US" baseline="30000" dirty="0"/>
              <a:t>Seeing and being able to  discuss the potential approaches with meaningful  numbers (and with transparency regarding their underlying assumptions), to identify the employers’ preferred approach for the 2020 valuation.</a:t>
            </a:r>
          </a:p>
          <a:p>
            <a:endParaRPr lang="en-GB" dirty="0"/>
          </a:p>
        </p:txBody>
      </p:sp>
      <p:sp>
        <p:nvSpPr>
          <p:cNvPr id="4" name="Slide Number Placeholder 3">
            <a:extLst>
              <a:ext uri="{FF2B5EF4-FFF2-40B4-BE49-F238E27FC236}">
                <a16:creationId xmlns:a16="http://schemas.microsoft.com/office/drawing/2014/main" id="{BAEFCE40-CF56-4D5A-B1F8-3DD808D69402}"/>
              </a:ext>
            </a:extLst>
          </p:cNvPr>
          <p:cNvSpPr>
            <a:spLocks noGrp="1"/>
          </p:cNvSpPr>
          <p:nvPr>
            <p:ph type="sldNum" sz="quarter" idx="12"/>
          </p:nvPr>
        </p:nvSpPr>
        <p:spPr/>
        <p:txBody>
          <a:bodyPr/>
          <a:lstStyle/>
          <a:p>
            <a:fld id="{3B2F44BC-4952-4529-8C54-3057FECC78B7}" type="slidenum">
              <a:rPr lang="en-GB" smtClean="0"/>
              <a:pPr/>
              <a:t>3</a:t>
            </a:fld>
            <a:endParaRPr lang="en-GB" dirty="0"/>
          </a:p>
        </p:txBody>
      </p:sp>
    </p:spTree>
    <p:extLst>
      <p:ext uri="{BB962C8B-B14F-4D97-AF65-F5344CB8AC3E}">
        <p14:creationId xmlns:p14="http://schemas.microsoft.com/office/powerpoint/2010/main" val="43703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9328-F5BE-4D0F-A2E9-3F672721EE4F}"/>
              </a:ext>
            </a:extLst>
          </p:cNvPr>
          <p:cNvSpPr>
            <a:spLocks noGrp="1"/>
          </p:cNvSpPr>
          <p:nvPr>
            <p:ph type="title"/>
          </p:nvPr>
        </p:nvSpPr>
        <p:spPr>
          <a:xfrm>
            <a:off x="838200" y="912531"/>
            <a:ext cx="10515600" cy="1325563"/>
          </a:xfrm>
        </p:spPr>
        <p:txBody>
          <a:bodyPr/>
          <a:lstStyle/>
          <a:p>
            <a:r>
              <a:rPr lang="en-US" dirty="0"/>
              <a:t>THE ESSENTIAL FOUNDATIONS OF THE JEP2 RECOMMENDATIONS</a:t>
            </a:r>
            <a:endParaRPr lang="en-GB" dirty="0"/>
          </a:p>
        </p:txBody>
      </p:sp>
      <p:sp>
        <p:nvSpPr>
          <p:cNvPr id="3" name="Content Placeholder 2">
            <a:extLst>
              <a:ext uri="{FF2B5EF4-FFF2-40B4-BE49-F238E27FC236}">
                <a16:creationId xmlns:a16="http://schemas.microsoft.com/office/drawing/2014/main" id="{52876BBB-539E-4300-BC1C-22B58CE80CE7}"/>
              </a:ext>
            </a:extLst>
          </p:cNvPr>
          <p:cNvSpPr>
            <a:spLocks noGrp="1"/>
          </p:cNvSpPr>
          <p:nvPr>
            <p:ph idx="1"/>
          </p:nvPr>
        </p:nvSpPr>
        <p:spPr>
          <a:xfrm>
            <a:off x="838200" y="2492737"/>
            <a:ext cx="10515600" cy="3120985"/>
          </a:xfrm>
        </p:spPr>
        <p:txBody>
          <a:bodyPr>
            <a:noAutofit/>
          </a:bodyPr>
          <a:lstStyle/>
          <a:p>
            <a:pPr marL="0" indent="0">
              <a:lnSpc>
                <a:spcPct val="100000"/>
              </a:lnSpc>
              <a:buSzPct val="80000"/>
              <a:buNone/>
            </a:pPr>
            <a:r>
              <a:rPr lang="en-US" baseline="30000" dirty="0"/>
              <a:t>The first five sections of the JEP2 report provide the essential foundations for the recommendations which appear in later sections. Including the following points:</a:t>
            </a:r>
            <a:br>
              <a:rPr lang="en-US" baseline="30000" dirty="0"/>
            </a:br>
            <a:endParaRPr lang="en-US" baseline="30000" dirty="0">
              <a:solidFill>
                <a:srgbClr val="6A4F90"/>
              </a:solidFill>
            </a:endParaRPr>
          </a:p>
          <a:p>
            <a:pPr>
              <a:lnSpc>
                <a:spcPct val="100000"/>
              </a:lnSpc>
              <a:buSzPct val="80000"/>
            </a:pPr>
            <a:r>
              <a:rPr lang="en-US" baseline="30000" dirty="0">
                <a:solidFill>
                  <a:srgbClr val="6A4F90"/>
                </a:solidFill>
              </a:rPr>
              <a:t>RECENT CHANGES TO THE SCHEME</a:t>
            </a:r>
            <a:r>
              <a:rPr lang="en-US" baseline="30000" dirty="0"/>
              <a:t> and the broader external pensions legal and regulatory landscape </a:t>
            </a:r>
          </a:p>
          <a:p>
            <a:pPr>
              <a:lnSpc>
                <a:spcPct val="100000"/>
              </a:lnSpc>
              <a:buSzPct val="80000"/>
            </a:pPr>
            <a:r>
              <a:rPr lang="en-US" baseline="30000" dirty="0">
                <a:solidFill>
                  <a:srgbClr val="6A4F90"/>
                </a:solidFill>
              </a:rPr>
              <a:t>FUTURE VALUATIONS </a:t>
            </a:r>
            <a:r>
              <a:rPr lang="en-US" baseline="30000" dirty="0"/>
              <a:t>are the focus – this is not about unpicking past valuations</a:t>
            </a:r>
          </a:p>
          <a:p>
            <a:pPr>
              <a:lnSpc>
                <a:spcPct val="100000"/>
              </a:lnSpc>
              <a:buSzPct val="80000"/>
            </a:pPr>
            <a:r>
              <a:rPr lang="en-US" baseline="30000" dirty="0">
                <a:solidFill>
                  <a:srgbClr val="6A4F90"/>
                </a:solidFill>
              </a:rPr>
              <a:t>2018 VALUATION OUTCOME </a:t>
            </a:r>
            <a:r>
              <a:rPr lang="en-US" baseline="30000" dirty="0"/>
              <a:t>is “broadly similar” to the JEP’s first report recommendations</a:t>
            </a:r>
          </a:p>
          <a:p>
            <a:pPr>
              <a:lnSpc>
                <a:spcPct val="100000"/>
              </a:lnSpc>
              <a:buSzPct val="80000"/>
            </a:pPr>
            <a:r>
              <a:rPr lang="en-US" baseline="30000" dirty="0">
                <a:solidFill>
                  <a:srgbClr val="6A4F90"/>
                </a:solidFill>
              </a:rPr>
              <a:t>BENEFIT REFORMS OUT OF SCOPE </a:t>
            </a:r>
            <a:r>
              <a:rPr lang="en-US" baseline="30000" dirty="0"/>
              <a:t>as are collective defined contribution (CDC) arrangements</a:t>
            </a:r>
          </a:p>
          <a:p>
            <a:pPr>
              <a:lnSpc>
                <a:spcPct val="100000"/>
              </a:lnSpc>
              <a:buSzPct val="80000"/>
            </a:pPr>
            <a:r>
              <a:rPr lang="en-US" baseline="30000" dirty="0">
                <a:solidFill>
                  <a:srgbClr val="6A4F90"/>
                </a:solidFill>
              </a:rPr>
              <a:t>SUSTAINABILITY: </a:t>
            </a:r>
            <a:r>
              <a:rPr lang="en-US" baseline="30000" dirty="0"/>
              <a:t>discussing the definition of sustainability which JEP has prepared</a:t>
            </a:r>
            <a:endParaRPr lang="en-GB" baseline="30000" dirty="0"/>
          </a:p>
        </p:txBody>
      </p:sp>
      <p:sp>
        <p:nvSpPr>
          <p:cNvPr id="4" name="Slide Number Placeholder 3">
            <a:extLst>
              <a:ext uri="{FF2B5EF4-FFF2-40B4-BE49-F238E27FC236}">
                <a16:creationId xmlns:a16="http://schemas.microsoft.com/office/drawing/2014/main" id="{A579AA44-0AFE-49DD-AC41-8B1A20888EA3}"/>
              </a:ext>
            </a:extLst>
          </p:cNvPr>
          <p:cNvSpPr>
            <a:spLocks noGrp="1"/>
          </p:cNvSpPr>
          <p:nvPr>
            <p:ph type="sldNum" sz="quarter" idx="12"/>
          </p:nvPr>
        </p:nvSpPr>
        <p:spPr/>
        <p:txBody>
          <a:bodyPr/>
          <a:lstStyle/>
          <a:p>
            <a:fld id="{3B2F44BC-4952-4529-8C54-3057FECC78B7}" type="slidenum">
              <a:rPr lang="en-GB" smtClean="0"/>
              <a:pPr/>
              <a:t>4</a:t>
            </a:fld>
            <a:endParaRPr lang="en-GB" dirty="0"/>
          </a:p>
        </p:txBody>
      </p:sp>
    </p:spTree>
    <p:extLst>
      <p:ext uri="{BB962C8B-B14F-4D97-AF65-F5344CB8AC3E}">
        <p14:creationId xmlns:p14="http://schemas.microsoft.com/office/powerpoint/2010/main" val="254184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F104F-D02D-42F6-B313-0A1A48A6D83F}"/>
              </a:ext>
            </a:extLst>
          </p:cNvPr>
          <p:cNvSpPr>
            <a:spLocks noGrp="1"/>
          </p:cNvSpPr>
          <p:nvPr>
            <p:ph type="title"/>
          </p:nvPr>
        </p:nvSpPr>
        <p:spPr>
          <a:xfrm>
            <a:off x="838200" y="834902"/>
            <a:ext cx="7426124" cy="1325563"/>
          </a:xfrm>
        </p:spPr>
        <p:txBody>
          <a:bodyPr/>
          <a:lstStyle/>
          <a:p>
            <a:r>
              <a:rPr lang="en-GB" dirty="0"/>
              <a:t>FIVE KEY SEGMENTS OF THE JEP2 RECOMMENDATIONS</a:t>
            </a:r>
          </a:p>
        </p:txBody>
      </p:sp>
      <p:sp>
        <p:nvSpPr>
          <p:cNvPr id="3" name="Content Placeholder 2">
            <a:extLst>
              <a:ext uri="{FF2B5EF4-FFF2-40B4-BE49-F238E27FC236}">
                <a16:creationId xmlns:a16="http://schemas.microsoft.com/office/drawing/2014/main" id="{59D02E1C-7181-4426-ADC8-A85653552EE0}"/>
              </a:ext>
            </a:extLst>
          </p:cNvPr>
          <p:cNvSpPr>
            <a:spLocks noGrp="1"/>
          </p:cNvSpPr>
          <p:nvPr>
            <p:ph idx="1"/>
          </p:nvPr>
        </p:nvSpPr>
        <p:spPr>
          <a:xfrm>
            <a:off x="838200" y="2485825"/>
            <a:ext cx="10515600" cy="3002783"/>
          </a:xfrm>
        </p:spPr>
        <p:txBody>
          <a:bodyPr>
            <a:normAutofit/>
          </a:bodyPr>
          <a:lstStyle/>
          <a:p>
            <a:pPr marL="0" indent="0">
              <a:lnSpc>
                <a:spcPct val="110000"/>
              </a:lnSpc>
              <a:buNone/>
            </a:pPr>
            <a:r>
              <a:rPr lang="en-US" sz="3200" baseline="30000" dirty="0"/>
              <a:t>The following five segments are the focus in phase one of the consultation:</a:t>
            </a:r>
          </a:p>
          <a:p>
            <a:pPr marL="514350" indent="-514350">
              <a:buClr>
                <a:srgbClr val="6A4F90"/>
              </a:buClr>
              <a:buFont typeface="+mj-lt"/>
              <a:buAutoNum type="arabicPeriod"/>
            </a:pPr>
            <a:r>
              <a:rPr lang="en-GB" sz="2000" dirty="0"/>
              <a:t>Principles to underpin the valuation</a:t>
            </a:r>
          </a:p>
          <a:p>
            <a:pPr marL="514350" indent="-514350">
              <a:buClr>
                <a:srgbClr val="6A4F90"/>
              </a:buClr>
              <a:buFont typeface="+mj-lt"/>
              <a:buAutoNum type="arabicPeriod"/>
            </a:pPr>
            <a:r>
              <a:rPr lang="en-GB" sz="2000" dirty="0"/>
              <a:t>Valuation governance</a:t>
            </a:r>
          </a:p>
          <a:p>
            <a:pPr marL="514350" indent="-514350">
              <a:buClr>
                <a:srgbClr val="6A4F90"/>
              </a:buClr>
              <a:buFont typeface="+mj-lt"/>
              <a:buAutoNum type="arabicPeriod"/>
            </a:pPr>
            <a:r>
              <a:rPr lang="en-GB" sz="2000" dirty="0"/>
              <a:t>Alternative paths to the valuation</a:t>
            </a:r>
          </a:p>
          <a:p>
            <a:pPr marL="514350" indent="-514350">
              <a:buClr>
                <a:srgbClr val="6A4F90"/>
              </a:buClr>
              <a:buFont typeface="+mj-lt"/>
              <a:buAutoNum type="arabicPeriod"/>
            </a:pPr>
            <a:r>
              <a:rPr lang="en-GB" sz="2000" dirty="0"/>
              <a:t>Taking into account the needs of members</a:t>
            </a:r>
          </a:p>
          <a:p>
            <a:pPr marL="514350" indent="-514350">
              <a:buClr>
                <a:srgbClr val="6A4F90"/>
              </a:buClr>
              <a:buFont typeface="+mj-lt"/>
              <a:buAutoNum type="arabicPeriod"/>
            </a:pPr>
            <a:r>
              <a:rPr lang="en-GB" sz="2000" dirty="0"/>
              <a:t>Scheme mutuality</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p:txBody>
      </p:sp>
      <p:sp>
        <p:nvSpPr>
          <p:cNvPr id="4" name="Slide Number Placeholder 3">
            <a:extLst>
              <a:ext uri="{FF2B5EF4-FFF2-40B4-BE49-F238E27FC236}">
                <a16:creationId xmlns:a16="http://schemas.microsoft.com/office/drawing/2014/main" id="{2D89DFFD-4EC1-4D99-A912-A97971E392E4}"/>
              </a:ext>
            </a:extLst>
          </p:cNvPr>
          <p:cNvSpPr>
            <a:spLocks noGrp="1"/>
          </p:cNvSpPr>
          <p:nvPr>
            <p:ph type="sldNum" sz="quarter" idx="12"/>
          </p:nvPr>
        </p:nvSpPr>
        <p:spPr/>
        <p:txBody>
          <a:bodyPr/>
          <a:lstStyle/>
          <a:p>
            <a:fld id="{3B2F44BC-4952-4529-8C54-3057FECC78B7}" type="slidenum">
              <a:rPr lang="en-GB" smtClean="0"/>
              <a:pPr/>
              <a:t>5</a:t>
            </a:fld>
            <a:endParaRPr lang="en-GB" dirty="0"/>
          </a:p>
        </p:txBody>
      </p:sp>
    </p:spTree>
    <p:extLst>
      <p:ext uri="{BB962C8B-B14F-4D97-AF65-F5344CB8AC3E}">
        <p14:creationId xmlns:p14="http://schemas.microsoft.com/office/powerpoint/2010/main" val="2183661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DE48D-FA9F-49B1-B44D-D459C00794FC}"/>
              </a:ext>
            </a:extLst>
          </p:cNvPr>
          <p:cNvSpPr>
            <a:spLocks noGrp="1"/>
          </p:cNvSpPr>
          <p:nvPr>
            <p:ph type="title"/>
          </p:nvPr>
        </p:nvSpPr>
        <p:spPr>
          <a:xfrm>
            <a:off x="838200" y="766280"/>
            <a:ext cx="10515600" cy="1325563"/>
          </a:xfrm>
        </p:spPr>
        <p:txBody>
          <a:bodyPr/>
          <a:lstStyle/>
          <a:p>
            <a:r>
              <a:rPr lang="en-US" dirty="0"/>
              <a:t>1. PRINCIPLES TO UNDERPIN THE VALUATION</a:t>
            </a:r>
            <a:endParaRPr lang="en-GB" dirty="0"/>
          </a:p>
        </p:txBody>
      </p:sp>
      <p:sp>
        <p:nvSpPr>
          <p:cNvPr id="3" name="Content Placeholder 2">
            <a:extLst>
              <a:ext uri="{FF2B5EF4-FFF2-40B4-BE49-F238E27FC236}">
                <a16:creationId xmlns:a16="http://schemas.microsoft.com/office/drawing/2014/main" id="{1744006C-2CB1-472B-B28A-C9A7DD2A9EFA}"/>
              </a:ext>
            </a:extLst>
          </p:cNvPr>
          <p:cNvSpPr>
            <a:spLocks noGrp="1"/>
          </p:cNvSpPr>
          <p:nvPr>
            <p:ph idx="1"/>
          </p:nvPr>
        </p:nvSpPr>
        <p:spPr>
          <a:xfrm>
            <a:off x="838200" y="2091843"/>
            <a:ext cx="10342944" cy="3826541"/>
          </a:xfrm>
        </p:spPr>
        <p:txBody>
          <a:bodyPr>
            <a:normAutofit/>
          </a:bodyPr>
          <a:lstStyle/>
          <a:p>
            <a:pPr marL="0" indent="0">
              <a:lnSpc>
                <a:spcPct val="120000"/>
              </a:lnSpc>
              <a:buSzPct val="80000"/>
              <a:buNone/>
            </a:pPr>
            <a:r>
              <a:rPr lang="en-US" baseline="30000" dirty="0">
                <a:solidFill>
                  <a:srgbClr val="6A4F90"/>
                </a:solidFill>
              </a:rPr>
              <a:t>SCHEME PURPOSE STATEMENT</a:t>
            </a:r>
          </a:p>
          <a:p>
            <a:pPr>
              <a:lnSpc>
                <a:spcPct val="120000"/>
              </a:lnSpc>
              <a:buSzPct val="80000"/>
            </a:pPr>
            <a:r>
              <a:rPr lang="en-US" baseline="30000" dirty="0"/>
              <a:t>The proposed purpose statement is one for the scheme, and is separate to the mission statement recently updated and published by the USS trustee</a:t>
            </a:r>
          </a:p>
          <a:p>
            <a:pPr>
              <a:lnSpc>
                <a:spcPct val="120000"/>
              </a:lnSpc>
              <a:buSzPct val="80000"/>
            </a:pPr>
            <a:r>
              <a:rPr lang="en-US" baseline="30000" dirty="0"/>
              <a:t>The JEP report provides a statement, but this has since been considered in ‘tripartite’ talks between UUK, UCU and USS</a:t>
            </a:r>
          </a:p>
          <a:p>
            <a:pPr>
              <a:lnSpc>
                <a:spcPct val="120000"/>
              </a:lnSpc>
              <a:buSzPct val="80000"/>
            </a:pPr>
            <a:r>
              <a:rPr lang="en-US" baseline="30000" dirty="0"/>
              <a:t>The draft statement developed during these talks is:</a:t>
            </a:r>
          </a:p>
          <a:p>
            <a:pPr marL="457200" lvl="1" indent="0">
              <a:lnSpc>
                <a:spcPct val="120000"/>
              </a:lnSpc>
              <a:buSzPct val="80000"/>
              <a:buNone/>
            </a:pPr>
            <a:r>
              <a:rPr lang="en-US" sz="2800" i="1" baseline="30000" dirty="0">
                <a:solidFill>
                  <a:srgbClr val="6A4F90"/>
                </a:solidFill>
              </a:rPr>
              <a:t>“To provide a financially secure future and retirement for scheme members and their families, and support the long-term needs of the HE sector”</a:t>
            </a:r>
            <a:br>
              <a:rPr lang="en-US" sz="2800" i="1" baseline="30000" dirty="0">
                <a:solidFill>
                  <a:srgbClr val="6A4F90"/>
                </a:solidFill>
              </a:rPr>
            </a:br>
            <a:endParaRPr lang="en-US" sz="2800" b="1" i="1" baseline="30000" dirty="0"/>
          </a:p>
          <a:p>
            <a:pPr>
              <a:lnSpc>
                <a:spcPct val="120000"/>
              </a:lnSpc>
            </a:pPr>
            <a:endParaRPr lang="en-US" b="1" i="1" baseline="30000" dirty="0"/>
          </a:p>
          <a:p>
            <a:pPr>
              <a:lnSpc>
                <a:spcPct val="120000"/>
              </a:lnSpc>
            </a:pPr>
            <a:endParaRPr lang="en-GB" baseline="30000" dirty="0">
              <a:solidFill>
                <a:srgbClr val="6A4F90"/>
              </a:solidFill>
            </a:endParaRPr>
          </a:p>
        </p:txBody>
      </p:sp>
      <p:sp>
        <p:nvSpPr>
          <p:cNvPr id="4" name="Slide Number Placeholder 3">
            <a:extLst>
              <a:ext uri="{FF2B5EF4-FFF2-40B4-BE49-F238E27FC236}">
                <a16:creationId xmlns:a16="http://schemas.microsoft.com/office/drawing/2014/main" id="{30F9468C-4FD8-404F-B92F-90E79ED7D7F2}"/>
              </a:ext>
            </a:extLst>
          </p:cNvPr>
          <p:cNvSpPr>
            <a:spLocks noGrp="1"/>
          </p:cNvSpPr>
          <p:nvPr>
            <p:ph type="sldNum" sz="quarter" idx="12"/>
          </p:nvPr>
        </p:nvSpPr>
        <p:spPr/>
        <p:txBody>
          <a:bodyPr/>
          <a:lstStyle/>
          <a:p>
            <a:fld id="{3B2F44BC-4952-4529-8C54-3057FECC78B7}" type="slidenum">
              <a:rPr lang="en-GB" smtClean="0"/>
              <a:pPr/>
              <a:t>6</a:t>
            </a:fld>
            <a:endParaRPr lang="en-GB" dirty="0"/>
          </a:p>
        </p:txBody>
      </p:sp>
    </p:spTree>
    <p:extLst>
      <p:ext uri="{BB962C8B-B14F-4D97-AF65-F5344CB8AC3E}">
        <p14:creationId xmlns:p14="http://schemas.microsoft.com/office/powerpoint/2010/main" val="218725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9063F-3BC4-412D-9340-F4F3DD0512F7}"/>
              </a:ext>
            </a:extLst>
          </p:cNvPr>
          <p:cNvSpPr>
            <a:spLocks noGrp="1"/>
          </p:cNvSpPr>
          <p:nvPr>
            <p:ph type="title"/>
          </p:nvPr>
        </p:nvSpPr>
        <p:spPr>
          <a:xfrm>
            <a:off x="838200" y="920709"/>
            <a:ext cx="10515600" cy="1325563"/>
          </a:xfrm>
        </p:spPr>
        <p:txBody>
          <a:bodyPr/>
          <a:lstStyle/>
          <a:p>
            <a:r>
              <a:rPr lang="en-US" dirty="0"/>
              <a:t>1. PRINCIPLES TO UNDERPIN THE VALUATION (cont.)</a:t>
            </a:r>
            <a:endParaRPr lang="en-GB" dirty="0"/>
          </a:p>
        </p:txBody>
      </p:sp>
      <p:sp>
        <p:nvSpPr>
          <p:cNvPr id="3" name="Content Placeholder 2">
            <a:extLst>
              <a:ext uri="{FF2B5EF4-FFF2-40B4-BE49-F238E27FC236}">
                <a16:creationId xmlns:a16="http://schemas.microsoft.com/office/drawing/2014/main" id="{E5EA4367-02CD-4C12-8527-61A3BAA0A225}"/>
              </a:ext>
            </a:extLst>
          </p:cNvPr>
          <p:cNvSpPr>
            <a:spLocks noGrp="1"/>
          </p:cNvSpPr>
          <p:nvPr>
            <p:ph idx="1"/>
          </p:nvPr>
        </p:nvSpPr>
        <p:spPr>
          <a:xfrm>
            <a:off x="838200" y="2529811"/>
            <a:ext cx="9984129" cy="3407480"/>
          </a:xfrm>
        </p:spPr>
        <p:txBody>
          <a:bodyPr>
            <a:normAutofit/>
          </a:bodyPr>
          <a:lstStyle/>
          <a:p>
            <a:pPr marL="0" indent="0">
              <a:lnSpc>
                <a:spcPct val="120000"/>
              </a:lnSpc>
              <a:buSzPct val="80000"/>
              <a:buNone/>
            </a:pPr>
            <a:r>
              <a:rPr lang="en-US" baseline="30000" dirty="0">
                <a:solidFill>
                  <a:srgbClr val="6A4F90"/>
                </a:solidFill>
              </a:rPr>
              <a:t>VALUATION PRINCIPLES:</a:t>
            </a:r>
          </a:p>
          <a:p>
            <a:pPr>
              <a:lnSpc>
                <a:spcPct val="120000"/>
              </a:lnSpc>
              <a:buSzPct val="80000"/>
            </a:pPr>
            <a:r>
              <a:rPr lang="en-US" baseline="30000" dirty="0"/>
              <a:t>These aim to reach a “mutually agreed outcome that supports the long-term sustainability of the scheme”</a:t>
            </a:r>
          </a:p>
          <a:p>
            <a:pPr>
              <a:lnSpc>
                <a:spcPct val="120000"/>
              </a:lnSpc>
              <a:buSzPct val="80000"/>
            </a:pPr>
            <a:r>
              <a:rPr lang="en-US" baseline="30000" dirty="0"/>
              <a:t>This focus on the long-term is considered helpful, avoiding short-term fluctuation in positions</a:t>
            </a:r>
          </a:p>
          <a:p>
            <a:pPr>
              <a:lnSpc>
                <a:spcPct val="120000"/>
              </a:lnSpc>
              <a:buSzPct val="80000"/>
            </a:pPr>
            <a:r>
              <a:rPr lang="en-US" baseline="30000" dirty="0"/>
              <a:t>JEP2 included a draft of principles, and the tripartite group have prepared another draft: </a:t>
            </a:r>
          </a:p>
          <a:p>
            <a:pPr lvl="1">
              <a:lnSpc>
                <a:spcPct val="120000"/>
              </a:lnSpc>
              <a:buSzPct val="80000"/>
            </a:pPr>
            <a:r>
              <a:rPr lang="en-US" sz="2800" i="1" baseline="30000" dirty="0">
                <a:solidFill>
                  <a:srgbClr val="6A4F90"/>
                </a:solidFill>
                <a:hlinkClick r:id="rId2">
                  <a:extLst>
                    <a:ext uri="{A12FA001-AC4F-418D-AE19-62706E023703}">
                      <ahyp:hlinkClr xmlns:ahyp="http://schemas.microsoft.com/office/drawing/2018/hyperlinkcolor" val="tx"/>
                    </a:ext>
                  </a:extLst>
                </a:hlinkClick>
              </a:rPr>
              <a:t>Link to draft principles</a:t>
            </a:r>
            <a:endParaRPr lang="en-US" sz="2800" i="1" baseline="30000" dirty="0">
              <a:solidFill>
                <a:srgbClr val="6A4F90"/>
              </a:solidFill>
            </a:endParaRPr>
          </a:p>
          <a:p>
            <a:endParaRPr lang="en-GB" dirty="0"/>
          </a:p>
        </p:txBody>
      </p:sp>
      <p:sp>
        <p:nvSpPr>
          <p:cNvPr id="4" name="Slide Number Placeholder 3">
            <a:extLst>
              <a:ext uri="{FF2B5EF4-FFF2-40B4-BE49-F238E27FC236}">
                <a16:creationId xmlns:a16="http://schemas.microsoft.com/office/drawing/2014/main" id="{50BA500C-C078-4551-B2F6-2C81D1FE209F}"/>
              </a:ext>
            </a:extLst>
          </p:cNvPr>
          <p:cNvSpPr>
            <a:spLocks noGrp="1"/>
          </p:cNvSpPr>
          <p:nvPr>
            <p:ph type="sldNum" sz="quarter" idx="12"/>
          </p:nvPr>
        </p:nvSpPr>
        <p:spPr/>
        <p:txBody>
          <a:bodyPr/>
          <a:lstStyle/>
          <a:p>
            <a:fld id="{3B2F44BC-4952-4529-8C54-3057FECC78B7}" type="slidenum">
              <a:rPr lang="en-GB" smtClean="0"/>
              <a:pPr/>
              <a:t>7</a:t>
            </a:fld>
            <a:endParaRPr lang="en-GB" dirty="0"/>
          </a:p>
        </p:txBody>
      </p:sp>
    </p:spTree>
    <p:extLst>
      <p:ext uri="{BB962C8B-B14F-4D97-AF65-F5344CB8AC3E}">
        <p14:creationId xmlns:p14="http://schemas.microsoft.com/office/powerpoint/2010/main" val="792060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85696">
            <a:alpha val="16000"/>
          </a:srgb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1D6A87-4C8F-4163-B9A2-B4A958170287}"/>
              </a:ext>
            </a:extLst>
          </p:cNvPr>
          <p:cNvSpPr>
            <a:spLocks noGrp="1"/>
          </p:cNvSpPr>
          <p:nvPr>
            <p:ph idx="1"/>
          </p:nvPr>
        </p:nvSpPr>
        <p:spPr>
          <a:xfrm>
            <a:off x="838200" y="2432979"/>
            <a:ext cx="10515600" cy="3133933"/>
          </a:xfrm>
        </p:spPr>
        <p:txBody>
          <a:bodyPr>
            <a:normAutofit/>
          </a:bodyPr>
          <a:lstStyle/>
          <a:p>
            <a:pPr marL="1428750" lvl="2" indent="-514350">
              <a:lnSpc>
                <a:spcPct val="110000"/>
              </a:lnSpc>
              <a:buSzPct val="82000"/>
              <a:buFont typeface="+mj-lt"/>
              <a:buAutoNum type="arabicPeriod"/>
            </a:pPr>
            <a:endParaRPr lang="en-US" sz="2800" b="1" i="1" baseline="30000" dirty="0"/>
          </a:p>
          <a:p>
            <a:pPr marL="514350" indent="-514350">
              <a:lnSpc>
                <a:spcPct val="110000"/>
              </a:lnSpc>
              <a:buSzPct val="70000"/>
              <a:buFont typeface="+mj-lt"/>
              <a:buAutoNum type="arabicPeriod"/>
            </a:pPr>
            <a:r>
              <a:rPr lang="en-US" sz="3200" baseline="30000" dirty="0"/>
              <a:t>What are your views on the introduction of a scheme purpose statement, and do you agree that such a statement can be useful?</a:t>
            </a:r>
          </a:p>
          <a:p>
            <a:pPr marL="514350" indent="-514350">
              <a:lnSpc>
                <a:spcPct val="110000"/>
              </a:lnSpc>
              <a:buSzPct val="70000"/>
              <a:buFont typeface="+mj-lt"/>
              <a:buAutoNum type="arabicPeriod"/>
            </a:pPr>
            <a:r>
              <a:rPr lang="en-US" sz="3200" baseline="30000" dirty="0"/>
              <a:t>Do you believe it helpful to set out valuation principles, and what are your views on the principles as proposed?</a:t>
            </a:r>
          </a:p>
          <a:p>
            <a:pPr marL="514350" indent="-514350">
              <a:lnSpc>
                <a:spcPct val="110000"/>
              </a:lnSpc>
              <a:buSzPct val="70000"/>
              <a:buFont typeface="+mj-lt"/>
              <a:buAutoNum type="arabicPeriod"/>
            </a:pPr>
            <a:r>
              <a:rPr lang="en-US" sz="3200" baseline="30000" dirty="0"/>
              <a:t>Do you have any further comments on valuation principles or the JEP2 report’s section 6?</a:t>
            </a:r>
          </a:p>
          <a:p>
            <a:pPr>
              <a:lnSpc>
                <a:spcPct val="110000"/>
              </a:lnSpc>
            </a:pPr>
            <a:endParaRPr lang="en-GB" dirty="0"/>
          </a:p>
        </p:txBody>
      </p:sp>
      <p:sp>
        <p:nvSpPr>
          <p:cNvPr id="4" name="Slide Number Placeholder 3">
            <a:extLst>
              <a:ext uri="{FF2B5EF4-FFF2-40B4-BE49-F238E27FC236}">
                <a16:creationId xmlns:a16="http://schemas.microsoft.com/office/drawing/2014/main" id="{E5BB80B9-20AF-4922-84EA-ECB1EC52E024}"/>
              </a:ext>
            </a:extLst>
          </p:cNvPr>
          <p:cNvSpPr>
            <a:spLocks noGrp="1"/>
          </p:cNvSpPr>
          <p:nvPr>
            <p:ph type="sldNum" sz="quarter" idx="12"/>
          </p:nvPr>
        </p:nvSpPr>
        <p:spPr/>
        <p:txBody>
          <a:bodyPr/>
          <a:lstStyle/>
          <a:p>
            <a:fld id="{3B2F44BC-4952-4529-8C54-3057FECC78B7}" type="slidenum">
              <a:rPr lang="en-GB" smtClean="0"/>
              <a:pPr/>
              <a:t>8</a:t>
            </a:fld>
            <a:endParaRPr lang="en-GB" dirty="0"/>
          </a:p>
        </p:txBody>
      </p:sp>
      <p:sp>
        <p:nvSpPr>
          <p:cNvPr id="6" name="Title 5">
            <a:extLst>
              <a:ext uri="{FF2B5EF4-FFF2-40B4-BE49-F238E27FC236}">
                <a16:creationId xmlns:a16="http://schemas.microsoft.com/office/drawing/2014/main" id="{A3BF6680-F9E9-4B64-A123-669A56AB31B5}"/>
              </a:ext>
            </a:extLst>
          </p:cNvPr>
          <p:cNvSpPr>
            <a:spLocks noGrp="1"/>
          </p:cNvSpPr>
          <p:nvPr>
            <p:ph type="title"/>
          </p:nvPr>
        </p:nvSpPr>
        <p:spPr>
          <a:xfrm>
            <a:off x="838200" y="945370"/>
            <a:ext cx="10515600" cy="1325563"/>
          </a:xfrm>
        </p:spPr>
        <p:txBody>
          <a:bodyPr/>
          <a:lstStyle/>
          <a:p>
            <a:r>
              <a:rPr lang="en-US" dirty="0">
                <a:solidFill>
                  <a:srgbClr val="31465E"/>
                </a:solidFill>
              </a:rPr>
              <a:t>CONSULTATION QUESTIONS: </a:t>
            </a:r>
            <a:br>
              <a:rPr lang="en-US" dirty="0"/>
            </a:br>
            <a:r>
              <a:rPr lang="en-US" dirty="0"/>
              <a:t>PRINCIPLES TO UNDERPIN THE VALUATION</a:t>
            </a:r>
            <a:endParaRPr lang="en-GB" dirty="0"/>
          </a:p>
        </p:txBody>
      </p:sp>
    </p:spTree>
    <p:extLst>
      <p:ext uri="{BB962C8B-B14F-4D97-AF65-F5344CB8AC3E}">
        <p14:creationId xmlns:p14="http://schemas.microsoft.com/office/powerpoint/2010/main" val="119908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88588-D849-4DBB-BA92-7B032F9A4BA0}"/>
              </a:ext>
            </a:extLst>
          </p:cNvPr>
          <p:cNvSpPr>
            <a:spLocks noGrp="1"/>
          </p:cNvSpPr>
          <p:nvPr>
            <p:ph type="title"/>
          </p:nvPr>
        </p:nvSpPr>
        <p:spPr>
          <a:xfrm>
            <a:off x="838200" y="619256"/>
            <a:ext cx="10515600" cy="1325563"/>
          </a:xfrm>
        </p:spPr>
        <p:txBody>
          <a:bodyPr/>
          <a:lstStyle/>
          <a:p>
            <a:r>
              <a:rPr lang="en-US" dirty="0"/>
              <a:t>2. VALUATION GOVERNANCE</a:t>
            </a:r>
            <a:endParaRPr lang="en-GB" dirty="0"/>
          </a:p>
        </p:txBody>
      </p:sp>
      <p:sp>
        <p:nvSpPr>
          <p:cNvPr id="3" name="Content Placeholder 2">
            <a:extLst>
              <a:ext uri="{FF2B5EF4-FFF2-40B4-BE49-F238E27FC236}">
                <a16:creationId xmlns:a16="http://schemas.microsoft.com/office/drawing/2014/main" id="{E25A0E3E-3596-4026-8EE6-57A341D40802}"/>
              </a:ext>
            </a:extLst>
          </p:cNvPr>
          <p:cNvSpPr>
            <a:spLocks noGrp="1"/>
          </p:cNvSpPr>
          <p:nvPr>
            <p:ph idx="1"/>
          </p:nvPr>
        </p:nvSpPr>
        <p:spPr>
          <a:xfrm>
            <a:off x="838200" y="1863796"/>
            <a:ext cx="9891532" cy="3842011"/>
          </a:xfrm>
        </p:spPr>
        <p:txBody>
          <a:bodyPr>
            <a:noAutofit/>
          </a:bodyPr>
          <a:lstStyle/>
          <a:p>
            <a:pPr marL="0" indent="0">
              <a:lnSpc>
                <a:spcPct val="100000"/>
              </a:lnSpc>
              <a:buSzPct val="80000"/>
              <a:buNone/>
            </a:pPr>
            <a:r>
              <a:rPr lang="en-US" sz="3600" baseline="30000" dirty="0"/>
              <a:t>In this area, the JEP2 report makes the following points:</a:t>
            </a:r>
          </a:p>
          <a:p>
            <a:pPr>
              <a:lnSpc>
                <a:spcPct val="100000"/>
              </a:lnSpc>
              <a:buSzPct val="80000"/>
            </a:pPr>
            <a:r>
              <a:rPr lang="en-US" sz="3200" baseline="30000" dirty="0"/>
              <a:t>Recommendations on valuation governance are likely to have implications for other aspects of governance.</a:t>
            </a:r>
          </a:p>
          <a:p>
            <a:pPr>
              <a:lnSpc>
                <a:spcPct val="100000"/>
              </a:lnSpc>
              <a:buSzPct val="80000"/>
            </a:pPr>
            <a:r>
              <a:rPr lang="en-US" sz="3200" baseline="30000" dirty="0"/>
              <a:t>Lines of responsibility which apply within the existing scheme can be unhelpful and appear unconnected: </a:t>
            </a:r>
          </a:p>
          <a:p>
            <a:pPr marL="685800" lvl="2">
              <a:lnSpc>
                <a:spcPct val="100000"/>
              </a:lnSpc>
              <a:spcBef>
                <a:spcPts val="1000"/>
              </a:spcBef>
              <a:buSzPct val="80000"/>
            </a:pPr>
            <a:r>
              <a:rPr lang="en-US" sz="3200" baseline="30000" dirty="0">
                <a:solidFill>
                  <a:srgbClr val="6A4F90"/>
                </a:solidFill>
              </a:rPr>
              <a:t>THE TRUSTEE </a:t>
            </a:r>
            <a:r>
              <a:rPr lang="en-US" sz="3200" baseline="30000" dirty="0"/>
              <a:t>is responsible for matters relating to governance, administration and investment – and importantly the pricing of scheme benefits. </a:t>
            </a:r>
          </a:p>
          <a:p>
            <a:pPr marL="685800" lvl="2">
              <a:lnSpc>
                <a:spcPct val="100000"/>
              </a:lnSpc>
              <a:spcBef>
                <a:spcPts val="1000"/>
              </a:spcBef>
              <a:buSzPct val="80000"/>
            </a:pPr>
            <a:r>
              <a:rPr lang="en-US" sz="3200" baseline="30000" dirty="0">
                <a:solidFill>
                  <a:srgbClr val="6A4F90"/>
                </a:solidFill>
              </a:rPr>
              <a:t>THE JNC </a:t>
            </a:r>
            <a:r>
              <a:rPr lang="en-US" sz="3200" baseline="30000" dirty="0"/>
              <a:t>is responsible for deciding on the level and formulation of the scheme’s benefits, and on the sharing of changes in contribution levels.</a:t>
            </a:r>
          </a:p>
          <a:p>
            <a:pPr>
              <a:lnSpc>
                <a:spcPct val="100000"/>
              </a:lnSpc>
            </a:pPr>
            <a:endParaRPr lang="en-US" sz="3200" dirty="0"/>
          </a:p>
          <a:p>
            <a:pPr>
              <a:lnSpc>
                <a:spcPct val="100000"/>
              </a:lnSpc>
            </a:pPr>
            <a:endParaRPr lang="en-GB" sz="2000" dirty="0"/>
          </a:p>
        </p:txBody>
      </p:sp>
      <p:sp>
        <p:nvSpPr>
          <p:cNvPr id="4" name="Slide Number Placeholder 3">
            <a:extLst>
              <a:ext uri="{FF2B5EF4-FFF2-40B4-BE49-F238E27FC236}">
                <a16:creationId xmlns:a16="http://schemas.microsoft.com/office/drawing/2014/main" id="{D2647468-89C4-4C3C-921E-AFCFF042DAF2}"/>
              </a:ext>
            </a:extLst>
          </p:cNvPr>
          <p:cNvSpPr>
            <a:spLocks noGrp="1"/>
          </p:cNvSpPr>
          <p:nvPr>
            <p:ph type="sldNum" sz="quarter" idx="12"/>
          </p:nvPr>
        </p:nvSpPr>
        <p:spPr/>
        <p:txBody>
          <a:bodyPr/>
          <a:lstStyle/>
          <a:p>
            <a:fld id="{3B2F44BC-4952-4529-8C54-3057FECC78B7}" type="slidenum">
              <a:rPr lang="en-GB" smtClean="0"/>
              <a:pPr/>
              <a:t>9</a:t>
            </a:fld>
            <a:endParaRPr lang="en-GB" dirty="0"/>
          </a:p>
        </p:txBody>
      </p:sp>
    </p:spTree>
    <p:extLst>
      <p:ext uri="{BB962C8B-B14F-4D97-AF65-F5344CB8AC3E}">
        <p14:creationId xmlns:p14="http://schemas.microsoft.com/office/powerpoint/2010/main" val="3361206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TotalTime>
  <Words>2326</Words>
  <Application>Microsoft Office PowerPoint</Application>
  <PresentationFormat>Widescreen</PresentationFormat>
  <Paragraphs>206</Paragraphs>
  <Slides>22</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AvenirNext LT Pro Regular</vt:lpstr>
      <vt:lpstr>Calibri</vt:lpstr>
      <vt:lpstr>Calibri Light</vt:lpstr>
      <vt:lpstr>Office Theme</vt:lpstr>
      <vt:lpstr>A FIRST CONSULTATION ON THE JOINT EXPERT PANEL’S REPORT AND ON RELATED MATTERS FOR THE 2020, AND FUTURE, ACTUARIAL VALUATIONS</vt:lpstr>
      <vt:lpstr>INTRODUCTION</vt:lpstr>
      <vt:lpstr>PHASES OF THE CONSULTATION</vt:lpstr>
      <vt:lpstr>THE ESSENTIAL FOUNDATIONS OF THE JEP2 RECOMMENDATIONS</vt:lpstr>
      <vt:lpstr>FIVE KEY SEGMENTS OF THE JEP2 RECOMMENDATIONS</vt:lpstr>
      <vt:lpstr>1. PRINCIPLES TO UNDERPIN THE VALUATION</vt:lpstr>
      <vt:lpstr>1. PRINCIPLES TO UNDERPIN THE VALUATION (cont.)</vt:lpstr>
      <vt:lpstr>CONSULTATION QUESTIONS:  PRINCIPLES TO UNDERPIN THE VALUATION</vt:lpstr>
      <vt:lpstr>2. VALUATION GOVERNANCE</vt:lpstr>
      <vt:lpstr>2. VALUATION GOVERNANCE (cont.)</vt:lpstr>
      <vt:lpstr>PowerPoint Presentation</vt:lpstr>
      <vt:lpstr>CONSULTATION QUESTIONS:  VALUATION GOVERNANCE</vt:lpstr>
      <vt:lpstr>3. ALTERNATIVE PATHS TO THE VALUATION</vt:lpstr>
      <vt:lpstr>3. ALTERNATIVE PATHS TO THE VALUATION (cont.) </vt:lpstr>
      <vt:lpstr>CONSULTATION QUESTIONS:  ALTERNATIVE PATHS TO THE VALUATION </vt:lpstr>
      <vt:lpstr>4. TAKING ACCOUNT OF THE NEEDS OF MEMBERS</vt:lpstr>
      <vt:lpstr>CONSULTATION QUESTIONS:  TAKING ACCOUNT OF THE NEEDS OF MEMBERS</vt:lpstr>
      <vt:lpstr>5. MUTUALITY</vt:lpstr>
      <vt:lpstr>CONSULTATION QUESTIONS: MUTUALITY</vt:lpstr>
      <vt:lpstr>PowerPoint Presentation</vt:lpstr>
      <vt:lpstr>USS 2020 VALUATION AND UUK CONSULTATIONS (cont.)</vt:lpstr>
      <vt:lpstr>RESPONDING TO THIS CONSULTATION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CONCLUDING  THE USS 2018 VALUATION</dc:title>
  <dc:creator>Michael Thompson</dc:creator>
  <cp:lastModifiedBy>Rita Beden</cp:lastModifiedBy>
  <cp:revision>72</cp:revision>
  <dcterms:created xsi:type="dcterms:W3CDTF">2019-07-18T17:06:01Z</dcterms:created>
  <dcterms:modified xsi:type="dcterms:W3CDTF">2020-02-19T14:19:45Z</dcterms:modified>
</cp:coreProperties>
</file>