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7" r:id="rId3"/>
    <p:sldId id="259" r:id="rId4"/>
    <p:sldId id="275" r:id="rId5"/>
    <p:sldId id="283" r:id="rId6"/>
    <p:sldId id="262" r:id="rId7"/>
    <p:sldId id="288" r:id="rId8"/>
    <p:sldId id="282" r:id="rId9"/>
    <p:sldId id="278" r:id="rId10"/>
    <p:sldId id="263" r:id="rId11"/>
    <p:sldId id="287" r:id="rId12"/>
    <p:sldId id="271" r:id="rId13"/>
    <p:sldId id="286" r:id="rId14"/>
    <p:sldId id="28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 Jefferies" initials="SJ" lastIdx="2" clrIdx="0">
    <p:extLst>
      <p:ext uri="{19B8F6BF-5375-455C-9EA6-DF929625EA0E}">
        <p15:presenceInfo xmlns:p15="http://schemas.microsoft.com/office/powerpoint/2012/main" userId="S::steven.jefferies@universitiesuk.ac.uk::54c4e925-56b2-4bef-9174-90b57fe74b71" providerId="AD"/>
      </p:ext>
    </p:extLst>
  </p:cmAuthor>
  <p:cmAuthor id="2" name="Michael Thompson" initials="MT" lastIdx="1" clrIdx="1">
    <p:extLst>
      <p:ext uri="{19B8F6BF-5375-455C-9EA6-DF929625EA0E}">
        <p15:presenceInfo xmlns:p15="http://schemas.microsoft.com/office/powerpoint/2012/main" userId="S::Michael.Thompson@universitiesuk.ac.uk::7f3bcd6b-299e-434b-b846-4cab3a412b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4F90"/>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1" autoAdjust="0"/>
    <p:restoredTop sz="73112" autoAdjust="0"/>
  </p:normalViewPr>
  <p:slideViewPr>
    <p:cSldViewPr snapToGrid="0">
      <p:cViewPr varScale="1">
        <p:scale>
          <a:sx n="83" d="100"/>
          <a:sy n="83" d="100"/>
        </p:scale>
        <p:origin x="1386"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FB180D-4D6A-40E8-A0A3-E19654C5F4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D17E544-C5FC-46C2-9054-9900C28D20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0A7138-F5DE-4E7D-A96A-DC09B73C2AC4}" type="datetimeFigureOut">
              <a:rPr lang="en-GB" smtClean="0"/>
              <a:t>01/10/2019</a:t>
            </a:fld>
            <a:endParaRPr lang="en-GB"/>
          </a:p>
        </p:txBody>
      </p:sp>
      <p:sp>
        <p:nvSpPr>
          <p:cNvPr id="4" name="Footer Placeholder 3">
            <a:extLst>
              <a:ext uri="{FF2B5EF4-FFF2-40B4-BE49-F238E27FC236}">
                <a16:creationId xmlns:a16="http://schemas.microsoft.com/office/drawing/2014/main" id="{D3D1EFFD-1B08-4363-B6C7-08F2B24DD7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8250348-A4DF-4951-92E4-E122AC2C6D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132B54-03B0-4D3A-A27E-80D017AB4C68}" type="slidenum">
              <a:rPr lang="en-GB" smtClean="0"/>
              <a:t>‹#›</a:t>
            </a:fld>
            <a:endParaRPr lang="en-GB"/>
          </a:p>
        </p:txBody>
      </p:sp>
    </p:spTree>
    <p:extLst>
      <p:ext uri="{BB962C8B-B14F-4D97-AF65-F5344CB8AC3E}">
        <p14:creationId xmlns:p14="http://schemas.microsoft.com/office/powerpoint/2010/main" val="3176783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626A32-402A-4BFF-9604-C1FF02DD9983}" type="datetimeFigureOut">
              <a:rPr lang="en-GB" smtClean="0"/>
              <a:t>01/10/2019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DC522-39E1-4521-A73B-24B215BB73D4}" type="slidenum">
              <a:rPr lang="en-GB" smtClean="0"/>
              <a:t>‹#›</a:t>
            </a:fld>
            <a:endParaRPr lang="en-GB"/>
          </a:p>
        </p:txBody>
      </p:sp>
    </p:spTree>
    <p:extLst>
      <p:ext uri="{BB962C8B-B14F-4D97-AF65-F5344CB8AC3E}">
        <p14:creationId xmlns:p14="http://schemas.microsoft.com/office/powerpoint/2010/main" val="33994752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file:///\\uukfs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presentation is to update scheme members on the latest with the 2018 USS valuation.  </a:t>
            </a:r>
          </a:p>
          <a:p>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1</a:t>
            </a:fld>
            <a:endParaRPr lang="en-GB"/>
          </a:p>
        </p:txBody>
      </p:sp>
    </p:spTree>
    <p:extLst>
      <p:ext uri="{BB962C8B-B14F-4D97-AF65-F5344CB8AC3E}">
        <p14:creationId xmlns:p14="http://schemas.microsoft.com/office/powerpoint/2010/main" val="1102566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believe that more pressure should be placed on the USS Trustee to accept all of the JEP recommendations. </a:t>
            </a:r>
          </a:p>
          <a:p>
            <a:r>
              <a:rPr lang="en-GB" dirty="0"/>
              <a:t>Employers and UUK </a:t>
            </a:r>
            <a:r>
              <a:rPr lang="en-GB" sz="1200" kern="1200" dirty="0">
                <a:solidFill>
                  <a:schemeClr val="tx1"/>
                </a:solidFill>
                <a:effectLst/>
                <a:latin typeface="+mn-lt"/>
                <a:ea typeface="+mn-ea"/>
                <a:cs typeface="+mn-cs"/>
              </a:rPr>
              <a:t>have repeatedly questioned senior members of the USS executive over their response to the JEP recommendations, and called for better information to understand some of the decisions the Trustee has made. </a:t>
            </a:r>
          </a:p>
          <a:p>
            <a:r>
              <a:rPr lang="en-GB" sz="1200" kern="1200" dirty="0">
                <a:solidFill>
                  <a:schemeClr val="tx1"/>
                </a:solidFill>
                <a:effectLst/>
                <a:latin typeface="+mn-lt"/>
                <a:ea typeface="+mn-ea"/>
                <a:cs typeface="+mn-cs"/>
              </a:rPr>
              <a:t>These views have been expressed through various consultation responses, summaries of which have been </a:t>
            </a:r>
            <a:r>
              <a:rPr lang="en-GB" sz="1200" u="sng" kern="1200" dirty="0">
                <a:solidFill>
                  <a:schemeClr val="tx1"/>
                </a:solidFill>
                <a:effectLst/>
                <a:latin typeface="+mn-lt"/>
                <a:ea typeface="+mn-ea"/>
                <a:cs typeface="+mn-cs"/>
                <a:hlinkClick r:id="rId3" action="ppaction://hlinkfile"/>
              </a:rPr>
              <a:t>published online</a:t>
            </a:r>
            <a:r>
              <a:rPr lang="en-GB" sz="1200" kern="1200" dirty="0">
                <a:solidFill>
                  <a:schemeClr val="tx1"/>
                </a:solidFill>
                <a:effectLst/>
                <a:latin typeface="+mn-lt"/>
                <a:ea typeface="+mn-ea"/>
                <a:cs typeface="+mn-cs"/>
              </a:rPr>
              <a:t> on the USS Employers website. </a:t>
            </a:r>
          </a:p>
          <a:p>
            <a:r>
              <a:rPr lang="en-GB" sz="1200" b="0" i="0" u="none" strike="noStrike" kern="1200" baseline="0" dirty="0">
                <a:solidFill>
                  <a:schemeClr val="tx1"/>
                </a:solidFill>
                <a:latin typeface="+mn-lt"/>
                <a:ea typeface="+mn-ea"/>
                <a:cs typeface="+mn-cs"/>
              </a:rPr>
              <a:t>Following this engagement since the publication of the JEP’s first report, a solution is now within reach that requires total contributions of 30.7% of salary, as opposed to 35.6% filed under the 2017 valuation. </a:t>
            </a:r>
          </a:p>
          <a:p>
            <a:r>
              <a:rPr lang="en-GB" sz="1200" b="0" i="0" u="none" strike="noStrike" kern="1200" baseline="0" dirty="0">
                <a:solidFill>
                  <a:schemeClr val="tx1"/>
                </a:solidFill>
                <a:latin typeface="+mn-lt"/>
                <a:ea typeface="+mn-ea"/>
                <a:cs typeface="+mn-cs"/>
              </a:rPr>
              <a:t>That is a great deal of movement and much of it is down to the pressure applied by UUK, and the Trustee’s positive engagement with the JEP’s recommendations.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10</a:t>
            </a:fld>
            <a:endParaRPr lang="en-GB"/>
          </a:p>
        </p:txBody>
      </p:sp>
    </p:spTree>
    <p:extLst>
      <p:ext uri="{BB962C8B-B14F-4D97-AF65-F5344CB8AC3E}">
        <p14:creationId xmlns:p14="http://schemas.microsoft.com/office/powerpoint/2010/main" val="3421959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venirNext LT Pro Regular" panose="020B0504020202020204"/>
              </a:rPr>
              <a:t>Professor Jane Hutton, a USS board director, nominated by UCU, has expressed concerns over how USS is governed. Without the full details it is difficult to comment on her allegations. </a:t>
            </a:r>
          </a:p>
          <a:p>
            <a:r>
              <a:rPr lang="en-GB" sz="1200" dirty="0">
                <a:latin typeface="AvenirNext LT Pro Regular" panose="020B0504020202020204"/>
              </a:rPr>
              <a:t>But it is worth noting that the USS Trustee has confirmed the decision to suspend Professor Hutton was supported unanimously by the board, including the independent and the other UCU-nominated directors. </a:t>
            </a:r>
          </a:p>
          <a:p>
            <a:r>
              <a:rPr lang="en-GB" sz="1200" dirty="0">
                <a:latin typeface="AvenirNext LT Pro Regular" panose="020B0504020202020204"/>
              </a:rPr>
              <a:t>We have asked The Pensions Regulator and USS to keep stakeholders updated on this matter.</a:t>
            </a:r>
          </a:p>
          <a:p>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11</a:t>
            </a:fld>
            <a:endParaRPr lang="en-GB"/>
          </a:p>
        </p:txBody>
      </p:sp>
    </p:spTree>
    <p:extLst>
      <p:ext uri="{BB962C8B-B14F-4D97-AF65-F5344CB8AC3E}">
        <p14:creationId xmlns:p14="http://schemas.microsoft.com/office/powerpoint/2010/main" val="2648420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cause of this dispute fundamentally rests on a difference of opinion between the UCU leadership and the USS Trustee on the degree of prudence (or level of risk) which should be borne within the pension scheme, and the methodology used to judge whether the scheme is in surplus or deficit.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Employers recognise this.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were instrumental in the setting up of the Joint Expert Panel to explore solutions for maintaining defined benefits, and fully support its work and recommendations, and have pushed the USS Trustee to accept them.</a:t>
            </a:r>
          </a:p>
          <a:p>
            <a:r>
              <a:rPr lang="en-GB" sz="1200" b="0" i="0" u="none" strike="noStrike" kern="1200" baseline="0" dirty="0">
                <a:solidFill>
                  <a:schemeClr val="tx1"/>
                </a:solidFill>
                <a:latin typeface="+mn-lt"/>
                <a:ea typeface="+mn-ea"/>
                <a:cs typeface="+mn-cs"/>
              </a:rPr>
              <a:t>The second phase of the panel’s work, or JEP 2, is looking at the valuation methodology, including Test 1, and is examining ways of conducting future valuations that can be supported by the union, trustee, regulator and employers.  </a:t>
            </a:r>
          </a:p>
          <a:p>
            <a:r>
              <a:rPr lang="en-GB" dirty="0">
                <a:latin typeface="AvenirNext LT Pro Regular" panose="020B0504020202020204" pitchFamily="34" charset="0"/>
              </a:rPr>
              <a:t>JEP 2 is also exploring long-term options on flexibility – as the current model may not be appropriate for all employers and not all members want to pay the same contribution level. </a:t>
            </a:r>
          </a:p>
          <a:p>
            <a:r>
              <a:rPr lang="en-GB" dirty="0">
                <a:latin typeface="AvenirNext LT Pro Regular" panose="020B0504020202020204" pitchFamily="34" charset="0"/>
              </a:rPr>
              <a:t>It is hoped that the JEP 2 recommendations can be incorporated into the next valuation of the scheme.</a:t>
            </a:r>
          </a:p>
          <a:p>
            <a:r>
              <a:rPr lang="en-GB" dirty="0">
                <a:latin typeface="AvenirNext LT Pro Regular" panose="020B0504020202020204" pitchFamily="34" charset="0"/>
              </a:rPr>
              <a:t>So far, however, </a:t>
            </a:r>
            <a:r>
              <a:rPr lang="en-GB" sz="1200" b="0" i="0" u="none" strike="noStrike" kern="1200" baseline="0" dirty="0">
                <a:solidFill>
                  <a:schemeClr val="tx1"/>
                </a:solidFill>
                <a:latin typeface="+mn-lt"/>
                <a:ea typeface="+mn-ea"/>
                <a:cs typeface="+mn-cs"/>
              </a:rPr>
              <a:t>UCU has not been prepared to discuss reforms that might suit those members who would prefer to pay in less for a different level of benefit.</a:t>
            </a:r>
            <a:endParaRPr lang="en-GB" dirty="0">
              <a:latin typeface="AvenirNext LT Pro Regular" panose="020B0504020202020204" pitchFamily="34" charset="0"/>
            </a:endParaRP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12</a:t>
            </a:fld>
            <a:endParaRPr lang="en-GB"/>
          </a:p>
        </p:txBody>
      </p:sp>
    </p:spTree>
    <p:extLst>
      <p:ext uri="{BB962C8B-B14F-4D97-AF65-F5344CB8AC3E}">
        <p14:creationId xmlns:p14="http://schemas.microsoft.com/office/powerpoint/2010/main" val="1198381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It is important to keep in mind that</a:t>
            </a:r>
            <a:r>
              <a:rPr lang="en-GB" i="0" dirty="0"/>
              <a:t> </a:t>
            </a:r>
            <a:r>
              <a:rPr lang="en-GB" sz="1200" i="0" kern="1200" dirty="0">
                <a:solidFill>
                  <a:schemeClr val="tx1"/>
                </a:solidFill>
                <a:effectLst/>
                <a:latin typeface="+mn-lt"/>
                <a:ea typeface="+mn-ea"/>
                <a:cs typeface="+mn-cs"/>
              </a:rPr>
              <a:t>USS remains an extremely valuable staff benefit, and employers are doing everything they can to ensure it stays that way.</a:t>
            </a:r>
          </a:p>
          <a:p>
            <a:pPr lvl="0"/>
            <a:r>
              <a:rPr lang="en-GB" sz="1200" i="0" kern="1200" dirty="0">
                <a:solidFill>
                  <a:schemeClr val="tx1"/>
                </a:solidFill>
                <a:effectLst/>
                <a:latin typeface="+mn-lt"/>
                <a:ea typeface="+mn-ea"/>
                <a:cs typeface="+mn-cs"/>
              </a:rPr>
              <a:t>DB schemes have faced challenges – only one in ten remain open to new members </a:t>
            </a:r>
            <a:r>
              <a:rPr lang="en-GB" sz="1200" kern="1200" dirty="0">
                <a:solidFill>
                  <a:schemeClr val="tx1"/>
                </a:solidFill>
                <a:effectLst/>
                <a:latin typeface="+mn-lt"/>
                <a:ea typeface="+mn-ea"/>
                <a:cs typeface="+mn-cs"/>
              </a:rPr>
              <a:t>–</a:t>
            </a:r>
            <a:r>
              <a:rPr lang="en-GB" sz="1200" i="0" kern="1200" dirty="0">
                <a:solidFill>
                  <a:schemeClr val="tx1"/>
                </a:solidFill>
                <a:effectLst/>
                <a:latin typeface="+mn-lt"/>
                <a:ea typeface="+mn-ea"/>
                <a:cs typeface="+mn-cs"/>
              </a:rPr>
              <a:t> but the average USS pension paid to retirees is more than double the national average for DB schemes.</a:t>
            </a:r>
          </a:p>
          <a:p>
            <a:pPr lvl="0"/>
            <a:r>
              <a:rPr lang="en-GB" sz="1200" kern="1200" dirty="0">
                <a:solidFill>
                  <a:schemeClr val="tx1"/>
                </a:solidFill>
                <a:effectLst/>
                <a:latin typeface="+mn-lt"/>
                <a:ea typeface="+mn-ea"/>
                <a:cs typeface="+mn-cs"/>
              </a:rPr>
              <a:t>There is no desire among employers to ‘cut’ staff benefits – employers simply want to ensure the scheme remains affordable, for as long as possible for future generations of staff to benefit from.   </a:t>
            </a:r>
          </a:p>
          <a:p>
            <a:pPr lvl="0"/>
            <a:r>
              <a:rPr lang="en-GB" sz="1200" kern="1200" dirty="0">
                <a:solidFill>
                  <a:schemeClr val="tx1"/>
                </a:solidFill>
                <a:effectLst/>
                <a:latin typeface="+mn-lt"/>
                <a:ea typeface="+mn-ea"/>
                <a:cs typeface="+mn-cs"/>
              </a:rPr>
              <a:t>Employers have also agreed to a number of changes to the scheme – on debt monitoring and restricting employer exits – to keep contribution levels as low as possible.</a:t>
            </a:r>
          </a:p>
          <a:p>
            <a:pPr lvl="0"/>
            <a:r>
              <a:rPr lang="en-GB" sz="1200" kern="1200" dirty="0">
                <a:solidFill>
                  <a:schemeClr val="tx1"/>
                </a:solidFill>
                <a:effectLst/>
                <a:latin typeface="+mn-lt"/>
                <a:ea typeface="+mn-ea"/>
                <a:cs typeface="+mn-cs"/>
              </a:rPr>
              <a:t>And above all, employer contributions of circa 21% are extremely high compared to a regular workplace pension or anything you could find on the open market. </a:t>
            </a:r>
          </a:p>
          <a:p>
            <a:pPr lvl="0"/>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13</a:t>
            </a:fld>
            <a:endParaRPr lang="en-GB"/>
          </a:p>
        </p:txBody>
      </p:sp>
    </p:spTree>
    <p:extLst>
      <p:ext uri="{BB962C8B-B14F-4D97-AF65-F5344CB8AC3E}">
        <p14:creationId xmlns:p14="http://schemas.microsoft.com/office/powerpoint/2010/main" val="3653829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In conclusion, employers hope that a way through the current situation can be found: they know how committed university staff are to their students. </a:t>
            </a:r>
          </a:p>
          <a:p>
            <a:r>
              <a:rPr lang="en-GB" sz="1200" kern="1200" dirty="0">
                <a:solidFill>
                  <a:schemeClr val="tx1"/>
                </a:solidFill>
                <a:effectLst/>
                <a:latin typeface="+mn-lt"/>
                <a:ea typeface="+mn-ea"/>
                <a:cs typeface="+mn-cs"/>
              </a:rPr>
              <a:t>It is in the best interest of staff and students to find a solution to the 2018 valuation to </a:t>
            </a:r>
            <a:r>
              <a:rPr lang="en-GB" sz="1200" b="0" kern="1200" dirty="0">
                <a:solidFill>
                  <a:schemeClr val="tx1"/>
                </a:solidFill>
                <a:effectLst/>
                <a:latin typeface="+mn-lt"/>
                <a:ea typeface="+mn-ea"/>
                <a:cs typeface="+mn-cs"/>
              </a:rPr>
              <a:t>avoid harmful contributions increases and to maintain the current level of benefits – the </a:t>
            </a:r>
            <a:r>
              <a:rPr lang="en-GB" sz="1200" b="0" i="0" u="none" strike="noStrike" kern="1200" baseline="0" dirty="0">
                <a:solidFill>
                  <a:schemeClr val="tx1"/>
                </a:solidFill>
                <a:latin typeface="+mn-lt"/>
                <a:ea typeface="+mn-ea"/>
                <a:cs typeface="+mn-cs"/>
              </a:rPr>
              <a:t>30.7% proposal is the best option for achieving this.  </a:t>
            </a:r>
          </a:p>
          <a:p>
            <a:r>
              <a:rPr lang="en-GB" sz="1200" b="0" kern="1200" dirty="0">
                <a:solidFill>
                  <a:schemeClr val="tx1"/>
                </a:solidFill>
                <a:effectLst/>
                <a:latin typeface="+mn-lt"/>
                <a:ea typeface="+mn-ea"/>
                <a:cs typeface="+mn-cs"/>
              </a:rPr>
              <a:t>Employers want to work alongside UCU to find a long-term solution in the interests of scheme members and employers.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ends</a:t>
            </a:r>
          </a:p>
        </p:txBody>
      </p:sp>
      <p:sp>
        <p:nvSpPr>
          <p:cNvPr id="4" name="Slide Number Placeholder 3"/>
          <p:cNvSpPr>
            <a:spLocks noGrp="1"/>
          </p:cNvSpPr>
          <p:nvPr>
            <p:ph type="sldNum" sz="quarter" idx="5"/>
          </p:nvPr>
        </p:nvSpPr>
        <p:spPr/>
        <p:txBody>
          <a:bodyPr/>
          <a:lstStyle/>
          <a:p>
            <a:fld id="{6A8DC522-39E1-4521-A73B-24B215BB73D4}" type="slidenum">
              <a:rPr lang="en-GB" smtClean="0"/>
              <a:t>14</a:t>
            </a:fld>
            <a:endParaRPr lang="en-GB"/>
          </a:p>
        </p:txBody>
      </p:sp>
    </p:spTree>
    <p:extLst>
      <p:ext uri="{BB962C8B-B14F-4D97-AF65-F5344CB8AC3E}">
        <p14:creationId xmlns:p14="http://schemas.microsoft.com/office/powerpoint/2010/main" val="1242179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proposal, supported by employers, will </a:t>
            </a:r>
            <a:r>
              <a:rPr lang="en-GB" sz="1200" i="0" kern="1200" dirty="0">
                <a:solidFill>
                  <a:schemeClr val="tx1"/>
                </a:solidFill>
                <a:effectLst/>
                <a:latin typeface="+mn-lt"/>
                <a:ea typeface="+mn-ea"/>
                <a:cs typeface="+mn-cs"/>
              </a:rPr>
              <a:t>protect current Defined Benefits for all USS members.  This means </a:t>
            </a:r>
            <a:r>
              <a:rPr lang="en-GB" sz="1200" b="0" i="0" kern="1200" dirty="0">
                <a:solidFill>
                  <a:schemeClr val="tx1"/>
                </a:solidFill>
                <a:effectLst/>
                <a:latin typeface="+mn-lt"/>
                <a:ea typeface="+mn-ea"/>
                <a:cs typeface="+mn-cs"/>
              </a:rPr>
              <a:t>members are guaranteed a set amount in pension payments, based on their salary and length of service – up to the salary threshold of </a:t>
            </a:r>
            <a:r>
              <a:rPr lang="en-GB" sz="1200" kern="1200" dirty="0">
                <a:solidFill>
                  <a:schemeClr val="tx1"/>
                </a:solidFill>
                <a:effectLst/>
                <a:latin typeface="+mn-lt"/>
                <a:ea typeface="+mn-ea"/>
                <a:cs typeface="+mn-cs"/>
              </a:rPr>
              <a:t>58 thousand 589 pounds. Above this level the </a:t>
            </a:r>
            <a:r>
              <a:rPr lang="en-GB" sz="1200" b="0" i="0" kern="1200" dirty="0">
                <a:solidFill>
                  <a:schemeClr val="tx1"/>
                </a:solidFill>
                <a:effectLst/>
                <a:latin typeface="+mn-lt"/>
                <a:ea typeface="+mn-ea"/>
                <a:cs typeface="+mn-cs"/>
              </a:rPr>
              <a:t>benefits they receive will depend on how much they and their employers contribute, and how well the pension scheme's investment fund has performed.</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B</a:t>
            </a:r>
            <a:r>
              <a:rPr lang="en-GB" sz="1200" i="0" kern="1200" dirty="0">
                <a:solidFill>
                  <a:schemeClr val="tx1"/>
                </a:solidFill>
                <a:effectLst/>
                <a:latin typeface="+mn-lt"/>
                <a:ea typeface="+mn-ea"/>
                <a:cs typeface="+mn-cs"/>
              </a:rPr>
              <a:t>oth employers and members are being asked to pay additional contributions, but this outcome is the most viable route to maintain member benefits while keeping contribution increases to the minimum that is acceptable to USS and The Pensions Regulator.</a:t>
            </a:r>
          </a:p>
          <a:p>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This outcome means much higher contributions that were scheduled for October and next April have been avoided.</a:t>
            </a:r>
          </a:p>
          <a:p>
            <a:pPr lvl="0"/>
            <a:endParaRPr lang="en-GB" sz="1200" i="0" kern="1200" dirty="0">
              <a:solidFill>
                <a:schemeClr val="tx1"/>
              </a:solidFill>
              <a:effectLst/>
              <a:latin typeface="+mn-lt"/>
              <a:ea typeface="+mn-ea"/>
              <a:cs typeface="+mn-cs"/>
            </a:endParaRPr>
          </a:p>
          <a:p>
            <a:pPr lvl="0"/>
            <a:r>
              <a:rPr lang="en-GB" sz="1200" i="0" kern="1200" dirty="0">
                <a:solidFill>
                  <a:schemeClr val="tx1"/>
                </a:solidFill>
                <a:effectLst/>
                <a:latin typeface="+mn-lt"/>
                <a:ea typeface="+mn-ea"/>
                <a:cs typeface="+mn-cs"/>
              </a:rPr>
              <a:t>The Joint Expert Panel (JEP) is currently working on options for the next valuation, considering whether there are alternative medium-term options to reform USS to ensure benefits remain attractive and affordable for the long-term.</a:t>
            </a:r>
          </a:p>
          <a:p>
            <a:pPr lvl="0"/>
            <a:endParaRPr lang="en-GB" sz="1200" i="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Additional information</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‘Strong covenant’ </a:t>
            </a:r>
            <a:r>
              <a:rPr lang="en-GB" sz="1200" kern="1200" dirty="0">
                <a:solidFill>
                  <a:schemeClr val="tx1"/>
                </a:solidFill>
                <a:effectLst/>
                <a:latin typeface="+mn-lt"/>
                <a:ea typeface="+mn-ea"/>
                <a:cs typeface="+mn-cs"/>
              </a:rPr>
              <a:t>(referred to in the second bullet point), refers to the collective financial strength of all 341 employers in the USS scheme. Employers have agreed a moratorium on exiting the scheme while an amendment to the rules to that effect is explored, as well as debt monitoring and prioritisation of USS as a creditor. With these measures in place, USS are satisfied that the employer covenant will remain strong, and can conclude the valuation with a total combined contribution rate of 30.7%. Employers agreeing to these measures is therefore an important part of the story; facilitating a drop in the rate from 33.7% to 30.7%.</a:t>
            </a:r>
          </a:p>
          <a:p>
            <a:pPr lvl="0"/>
            <a:endParaRPr lang="en-GB" sz="1200" i="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6A8DC522-39E1-4521-A73B-24B215BB73D4}" type="slidenum">
              <a:rPr lang="en-GB" smtClean="0"/>
              <a:t>2</a:t>
            </a:fld>
            <a:endParaRPr lang="en-GB"/>
          </a:p>
        </p:txBody>
      </p:sp>
    </p:spTree>
    <p:extLst>
      <p:ext uri="{BB962C8B-B14F-4D97-AF65-F5344CB8AC3E}">
        <p14:creationId xmlns:p14="http://schemas.microsoft.com/office/powerpoint/2010/main" val="1323396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GB" sz="1200" dirty="0">
                <a:latin typeface="AvenirNext LT Pro Regular" panose="020B0504020202020204" pitchFamily="34" charset="0"/>
              </a:rPr>
              <a:t>So how did we arrive at this position?  </a:t>
            </a:r>
          </a:p>
          <a:p>
            <a:pPr>
              <a:lnSpc>
                <a:spcPct val="110000"/>
              </a:lnSpc>
            </a:pPr>
            <a:r>
              <a:rPr lang="en-GB" sz="1200" dirty="0">
                <a:latin typeface="AvenirNext LT Pro Regular" panose="020B0504020202020204" pitchFamily="34" charset="0"/>
              </a:rPr>
              <a:t>Every three years, the USS Trustee, which runs the scheme, has to do a valuation, which is an </a:t>
            </a:r>
            <a:r>
              <a:rPr lang="en-GB" sz="1200" b="0" i="0" kern="1200" dirty="0">
                <a:solidFill>
                  <a:schemeClr val="tx1"/>
                </a:solidFill>
                <a:effectLst/>
                <a:latin typeface="+mn-lt"/>
                <a:ea typeface="+mn-ea"/>
                <a:cs typeface="+mn-cs"/>
              </a:rPr>
              <a:t>assessment of a pension scheme’s overall financial health. It is a legal requirement.</a:t>
            </a:r>
            <a:endParaRPr lang="en-GB" sz="1200" dirty="0">
              <a:latin typeface="AvenirNext LT Pro Regular" panose="020B0504020202020204" pitchFamily="34" charset="0"/>
            </a:endParaRPr>
          </a:p>
          <a:p>
            <a:pPr>
              <a:lnSpc>
                <a:spcPct val="110000"/>
              </a:lnSpc>
            </a:pPr>
            <a:r>
              <a:rPr lang="en-GB" sz="1200" dirty="0">
                <a:latin typeface="AvenirNext LT Pro Regular" panose="020B0504020202020204" pitchFamily="34" charset="0"/>
              </a:rPr>
              <a:t>When there was strike action and no agreement last year on the 2017 valuation between UCU, representing scheme members, and UUK, representing the scheme’s 341 employers, a Joint Expert Panel (the JEP) was established by UCU and UUK to find a possible way forward.</a:t>
            </a:r>
          </a:p>
          <a:p>
            <a:pPr>
              <a:lnSpc>
                <a:spcPct val="110000"/>
              </a:lnSpc>
            </a:pPr>
            <a:r>
              <a:rPr lang="en-GB" sz="1200" dirty="0">
                <a:latin typeface="AvenirNext LT Pro Regular" panose="020B0504020202020204" pitchFamily="34" charset="0"/>
              </a:rPr>
              <a:t>The JEP reported in September last year with recommendations on possible ways to arrive at a contribution rate of around 30% of salary.</a:t>
            </a:r>
          </a:p>
          <a:p>
            <a:pPr>
              <a:lnSpc>
                <a:spcPct val="110000"/>
              </a:lnSpc>
            </a:pPr>
            <a:r>
              <a:rPr lang="en-GB" sz="1200" dirty="0">
                <a:latin typeface="AvenirNext LT Pro Regular" panose="020B0504020202020204" pitchFamily="34" charset="0"/>
              </a:rPr>
              <a:t>USS concluded the 2017 valuation creating a 35.6% backstop from April 2020 (with interim increases in April 2019 and October 2019), but agreed to carry out a new 2018 valuation to consider the JEP recommendations.</a:t>
            </a:r>
            <a:endParaRPr lang="en-US" sz="1200" dirty="0">
              <a:latin typeface="AvenirNext LT Pro Regular" panose="020B0504020202020204" pitchFamily="34" charset="0"/>
            </a:endParaRPr>
          </a:p>
          <a:p>
            <a:pPr>
              <a:lnSpc>
                <a:spcPct val="110000"/>
              </a:lnSpc>
            </a:pPr>
            <a:r>
              <a:rPr lang="en-US" sz="1200" dirty="0">
                <a:latin typeface="AvenirNext LT Pro Regular" panose="020B0504020202020204" pitchFamily="34" charset="0"/>
              </a:rPr>
              <a:t>USS presented a 30.7% contribution solution to conclude the 2018 valuation, which would supersede the 2017 contribution backstop increases.  </a:t>
            </a:r>
          </a:p>
          <a:p>
            <a:pPr>
              <a:lnSpc>
                <a:spcPct val="110000"/>
              </a:lnSpc>
            </a:pPr>
            <a:r>
              <a:rPr lang="en-US" sz="1200" dirty="0">
                <a:latin typeface="AvenirNext LT Pro Regular" panose="020B0504020202020204" pitchFamily="34" charset="0"/>
              </a:rPr>
              <a:t>This is broadly in line with the JEP report and retains current levels of benefits at a lower price for both members and employers than the backstop. Employers support this proposal.</a:t>
            </a:r>
            <a:endParaRPr lang="en-GB" dirty="0">
              <a:latin typeface="AvenirNext LT Pro Regular" panose="020B0504020202020204" pitchFamily="34" charset="0"/>
            </a:endParaRPr>
          </a:p>
          <a:p>
            <a:r>
              <a:rPr lang="en-GB" sz="1200" kern="1200" dirty="0">
                <a:solidFill>
                  <a:schemeClr val="tx1"/>
                </a:solidFill>
                <a:effectLst/>
                <a:latin typeface="+mn-lt"/>
                <a:ea typeface="+mn-ea"/>
                <a:cs typeface="+mn-cs"/>
              </a:rPr>
              <a:t>The Joint Negotiating Committee – made up of UUK and UCU representatives with an independent chair – decided how the 30.7% contribution rate should be split after the independent chair, Sir Andrew Cubie, cast his vote on 22 August 2019.</a:t>
            </a:r>
          </a:p>
          <a:p>
            <a:pPr>
              <a:lnSpc>
                <a:spcPct val="110000"/>
              </a:lnSpc>
            </a:pPr>
            <a:endParaRPr lang="en-GB" sz="1200" dirty="0">
              <a:latin typeface="AvenirNext LT Pro Regular" panose="020B05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3</a:t>
            </a:fld>
            <a:endParaRPr lang="en-GB"/>
          </a:p>
        </p:txBody>
      </p:sp>
    </p:spTree>
    <p:extLst>
      <p:ext uri="{BB962C8B-B14F-4D97-AF65-F5344CB8AC3E}">
        <p14:creationId xmlns:p14="http://schemas.microsoft.com/office/powerpoint/2010/main" val="759614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GB" sz="1200" dirty="0">
                <a:latin typeface="AvenirNext LT Pro Regular" panose="020B0504020202020204" pitchFamily="34" charset="0"/>
              </a:rPr>
              <a:t>The contribution rate from 1 October 2019 is 30.7% </a:t>
            </a:r>
          </a:p>
          <a:p>
            <a:r>
              <a:rPr lang="en-GB" sz="1200" kern="1200" dirty="0">
                <a:solidFill>
                  <a:schemeClr val="tx1"/>
                </a:solidFill>
                <a:effectLst/>
                <a:latin typeface="+mn-lt"/>
                <a:ea typeface="+mn-ea"/>
                <a:cs typeface="+mn-cs"/>
              </a:rPr>
              <a:t>Employers will pay 21.1% of salary, and members 9.6% of salary </a:t>
            </a:r>
            <a:r>
              <a:rPr lang="en-GB" sz="1200" b="0" kern="1200" dirty="0">
                <a:solidFill>
                  <a:schemeClr val="tx1"/>
                </a:solidFill>
                <a:effectLst/>
                <a:latin typeface="+mn-lt"/>
                <a:ea typeface="+mn-ea"/>
                <a:cs typeface="+mn-cs"/>
              </a:rPr>
              <a:t>from 1 October 2019</a:t>
            </a:r>
          </a:p>
          <a:p>
            <a:pPr>
              <a:lnSpc>
                <a:spcPct val="110000"/>
              </a:lnSpc>
            </a:pPr>
            <a:r>
              <a:rPr lang="en-GB" sz="1200" dirty="0">
                <a:latin typeface="AvenirNext LT Pro Regular" panose="020B0504020202020204" pitchFamily="34" charset="0"/>
              </a:rPr>
              <a:t>Both of these are lower than contribution rates we were faced with this October and April next year as part of the changes made under the 2017 valuation by USS.</a:t>
            </a:r>
          </a:p>
          <a:p>
            <a:pPr>
              <a:lnSpc>
                <a:spcPct val="110000"/>
              </a:lnSpc>
            </a:pPr>
            <a:r>
              <a:rPr lang="en-GB" sz="1200" dirty="0">
                <a:latin typeface="AvenirNext LT Pro Regular" panose="020B0504020202020204" pitchFamily="34" charset="0"/>
              </a:rPr>
              <a:t>Employers </a:t>
            </a:r>
            <a:r>
              <a:rPr lang="en-US" sz="1200" dirty="0">
                <a:latin typeface="AvenirNext LT Pro Regular" panose="020B0504020202020204" pitchFamily="34" charset="0"/>
              </a:rPr>
              <a:t>appreciate that the cost of the scheme is increasing for members, but t</a:t>
            </a:r>
            <a:r>
              <a:rPr lang="en-GB" sz="1200" dirty="0">
                <a:latin typeface="AvenirNext LT Pro Regular" panose="020B0504020202020204" pitchFamily="34" charset="0"/>
              </a:rPr>
              <a:t>he level of benefits will not change – UCU has indicated that this is a priority for members and employers have listened.</a:t>
            </a:r>
          </a:p>
          <a:p>
            <a:pPr>
              <a:lnSpc>
                <a:spcPct val="110000"/>
              </a:lnSpc>
            </a:pPr>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4</a:t>
            </a:fld>
            <a:endParaRPr lang="en-GB"/>
          </a:p>
        </p:txBody>
      </p:sp>
    </p:spTree>
    <p:extLst>
      <p:ext uri="{BB962C8B-B14F-4D97-AF65-F5344CB8AC3E}">
        <p14:creationId xmlns:p14="http://schemas.microsoft.com/office/powerpoint/2010/main" val="1846819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venirNext LT Pro Regular" panose="020B0504020202020204" pitchFamily="34" charset="0"/>
              </a:rPr>
              <a:t>‘No detriment’ is the official UCU position.</a:t>
            </a:r>
          </a:p>
          <a:p>
            <a:r>
              <a:rPr lang="en-GB" dirty="0">
                <a:latin typeface="AvenirNext LT Pro Regular" panose="020B0504020202020204" pitchFamily="34" charset="0"/>
              </a:rPr>
              <a:t>UCU have campaigned over governance and valuation issues, and have clarified their key demand is that </a:t>
            </a:r>
            <a:r>
              <a:rPr lang="en-GB" b="1" dirty="0">
                <a:latin typeface="AvenirNext LT Pro Regular" panose="020B0504020202020204" pitchFamily="34" charset="0"/>
              </a:rPr>
              <a:t>‘employers should pay full cost of any contributions increases above 26%’  </a:t>
            </a:r>
            <a:endParaRPr lang="en-GB" b="0" dirty="0">
              <a:latin typeface="AvenirNext LT Pro Regular" panose="020B0504020202020204" pitchFamily="34" charset="0"/>
            </a:endParaRPr>
          </a:p>
          <a:p>
            <a:r>
              <a:rPr lang="en-GB" b="0" dirty="0">
                <a:latin typeface="AvenirNext LT Pro Regular" panose="020B0504020202020204" pitchFamily="34" charset="0"/>
              </a:rPr>
              <a:t>UCU commenced a ballot of staff on industrial action on 9 September 2019 on pay and pensions. The ballot runs until 30 October 2019. </a:t>
            </a:r>
          </a:p>
          <a:p>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5</a:t>
            </a:fld>
            <a:endParaRPr lang="en-GB"/>
          </a:p>
        </p:txBody>
      </p:sp>
    </p:spTree>
    <p:extLst>
      <p:ext uri="{BB962C8B-B14F-4D97-AF65-F5344CB8AC3E}">
        <p14:creationId xmlns:p14="http://schemas.microsoft.com/office/powerpoint/2010/main" val="2849110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There are a number of reasons why employers cannot support UCU’s No detriment demands.</a:t>
            </a:r>
            <a:r>
              <a:rPr lang="en-GB" sz="1200" i="1" kern="1200" dirty="0">
                <a:solidFill>
                  <a:schemeClr val="tx1"/>
                </a:solidFill>
                <a:effectLst/>
                <a:latin typeface="+mn-lt"/>
                <a:ea typeface="+mn-ea"/>
                <a:cs typeface="+mn-cs"/>
              </a:rPr>
              <a:t> </a:t>
            </a:r>
          </a:p>
          <a:p>
            <a:pPr lvl="0"/>
            <a:r>
              <a:rPr lang="en-GB" sz="1200" i="0" kern="1200" dirty="0">
                <a:solidFill>
                  <a:schemeClr val="tx1"/>
                </a:solidFill>
                <a:effectLst/>
                <a:latin typeface="+mn-lt"/>
                <a:ea typeface="+mn-ea"/>
                <a:cs typeface="+mn-cs"/>
              </a:rPr>
              <a:t>Employers have agreed to additional measures to ensure the employer covenant remains strong, including </a:t>
            </a:r>
            <a:r>
              <a:rPr lang="en-GB" dirty="0"/>
              <a:t>a moratorium on employers exiting the scheme, as well as debt monitoring and prioritisation of USS as a creditor.</a:t>
            </a:r>
            <a:endParaRPr lang="en-GB" sz="1200" i="0" kern="1200" dirty="0">
              <a:solidFill>
                <a:schemeClr val="tx1"/>
              </a:solidFill>
              <a:effectLst/>
              <a:latin typeface="+mn-lt"/>
              <a:ea typeface="+mn-ea"/>
              <a:cs typeface="+mn-cs"/>
            </a:endParaRPr>
          </a:p>
          <a:p>
            <a:pPr lvl="0"/>
            <a:r>
              <a:rPr lang="en-GB" sz="1200" i="0" kern="1200" dirty="0">
                <a:solidFill>
                  <a:schemeClr val="tx1"/>
                </a:solidFill>
                <a:effectLst/>
                <a:latin typeface="+mn-lt"/>
                <a:ea typeface="+mn-ea"/>
                <a:cs typeface="+mn-cs"/>
              </a:rPr>
              <a:t>Paying more would mean diverting money from other budgets, with consequences for jobs, teaching and the student experience.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higher education sector is facing financial pressures – tuition fees have fallen significantly in real terms since 2012, the </a:t>
            </a:r>
            <a:r>
              <a:rPr lang="en-GB" sz="1200" kern="1200" dirty="0" err="1">
                <a:solidFill>
                  <a:schemeClr val="tx1"/>
                </a:solidFill>
                <a:effectLst/>
                <a:latin typeface="+mn-lt"/>
                <a:ea typeface="+mn-ea"/>
                <a:cs typeface="+mn-cs"/>
              </a:rPr>
              <a:t>Augar</a:t>
            </a:r>
            <a:r>
              <a:rPr lang="en-GB" sz="1200" kern="1200" dirty="0">
                <a:solidFill>
                  <a:schemeClr val="tx1"/>
                </a:solidFill>
                <a:effectLst/>
                <a:latin typeface="+mn-lt"/>
                <a:ea typeface="+mn-ea"/>
                <a:cs typeface="+mn-cs"/>
              </a:rPr>
              <a:t> Review recommended a fee cut, and there’s uncertainty caused by Brexit. </a:t>
            </a:r>
          </a:p>
          <a:p>
            <a:r>
              <a:rPr lang="en-GB" sz="1200" kern="1200" dirty="0">
                <a:solidFill>
                  <a:schemeClr val="tx1"/>
                </a:solidFill>
                <a:effectLst/>
                <a:latin typeface="+mn-lt"/>
                <a:ea typeface="+mn-ea"/>
                <a:cs typeface="+mn-cs"/>
              </a:rPr>
              <a:t>Unlike government policy, pension costs can be controlled – to protect jobs, programmes and the student experience while retaining an attractive retirement offer.</a:t>
            </a:r>
          </a:p>
          <a:p>
            <a:pPr lvl="0"/>
            <a:r>
              <a:rPr lang="en-GB" sz="1200" kern="1200" dirty="0">
                <a:solidFill>
                  <a:schemeClr val="tx1"/>
                </a:solidFill>
                <a:effectLst/>
                <a:latin typeface="+mn-lt"/>
                <a:ea typeface="+mn-ea"/>
                <a:cs typeface="+mn-cs"/>
              </a:rPr>
              <a:t>Redundancies are already happening at institutions around the country. There will be more if pension contributions are unsustainably high. </a:t>
            </a:r>
          </a:p>
          <a:p>
            <a:pPr lvl="0"/>
            <a:r>
              <a:rPr lang="en-GB" sz="1200" kern="1200" dirty="0">
                <a:solidFill>
                  <a:schemeClr val="tx1"/>
                </a:solidFill>
                <a:effectLst/>
                <a:latin typeface="+mn-lt"/>
                <a:ea typeface="+mn-ea"/>
                <a:cs typeface="+mn-cs"/>
              </a:rPr>
              <a:t>Many smaller USS employers are charities and research institutes who do vital life-changing work with philanthropic aims. There is a very real danger that some of these employers will have to make damaging cuts to absorb high contribution increases.</a:t>
            </a:r>
          </a:p>
          <a:p>
            <a:pPr lvl="0"/>
            <a:r>
              <a:rPr lang="en-GB" sz="1200" kern="1200" dirty="0">
                <a:solidFill>
                  <a:schemeClr val="tx1"/>
                </a:solidFill>
                <a:effectLst/>
                <a:latin typeface="+mn-lt"/>
                <a:ea typeface="+mn-ea"/>
                <a:cs typeface="+mn-cs"/>
              </a:rPr>
              <a:t>It is also clear </a:t>
            </a:r>
            <a:r>
              <a:rPr lang="en-GB" dirty="0"/>
              <a:t>that a ‘No detriment’ solution where employers and members refuse to pay additional contributions will not be acceptable to the USS Trustee or The Pensions Regulator.</a:t>
            </a:r>
            <a:endParaRPr lang="en-GB" sz="1200" kern="1200" dirty="0">
              <a:solidFill>
                <a:schemeClr val="tx1"/>
              </a:solidFill>
              <a:effectLst/>
              <a:latin typeface="+mn-lt"/>
              <a:ea typeface="+mn-ea"/>
              <a:cs typeface="+mn-cs"/>
            </a:endParaRPr>
          </a:p>
          <a:p>
            <a:pPr lvl="0"/>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6</a:t>
            </a:fld>
            <a:endParaRPr lang="en-GB"/>
          </a:p>
        </p:txBody>
      </p:sp>
    </p:spTree>
    <p:extLst>
      <p:ext uri="{BB962C8B-B14F-4D97-AF65-F5344CB8AC3E}">
        <p14:creationId xmlns:p14="http://schemas.microsoft.com/office/powerpoint/2010/main" val="1163741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After the USS Trustee confirmed the required contribution rate as 30.7%, the Joint Negotiating Committee </a:t>
            </a:r>
            <a:r>
              <a:rPr lang="en-GB" sz="1200" kern="1200" dirty="0">
                <a:solidFill>
                  <a:schemeClr val="tx1"/>
                </a:solidFill>
                <a:effectLst/>
                <a:latin typeface="+mn-lt"/>
                <a:ea typeface="+mn-ea"/>
                <a:cs typeface="+mn-cs"/>
              </a:rPr>
              <a:t>met to decide how to share the increase in contributions between employers and scheme members.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employers had previously proposed to share the increase 65:35, but during the committee’s discussions UUK’s negotiators offered to pay an additional 0.5% </a:t>
            </a:r>
            <a:r>
              <a:rPr lang="en-US" sz="1200" b="0" i="0" kern="1200" dirty="0">
                <a:solidFill>
                  <a:schemeClr val="tx1"/>
                </a:solidFill>
                <a:effectLst/>
                <a:latin typeface="+mn-lt"/>
                <a:ea typeface="+mn-ea"/>
                <a:cs typeface="+mn-cs"/>
              </a:rPr>
              <a:t>in return for no industrial action or ballots in relation to USS.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offer was subject to consultation; but if accepted it would have resulted in a 9.1% rate for scheme members, which is the rate proposed by the Joint Expert Panel in its first report, while employers would have paid more than three-quarters of the required increase, resulting in a rate of 21.6% of salary.</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UCU negotiators rejected this offer, and refused to pay any more than 8% of salary. </a:t>
            </a:r>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7</a:t>
            </a:fld>
            <a:endParaRPr lang="en-GB"/>
          </a:p>
        </p:txBody>
      </p:sp>
    </p:spTree>
    <p:extLst>
      <p:ext uri="{BB962C8B-B14F-4D97-AF65-F5344CB8AC3E}">
        <p14:creationId xmlns:p14="http://schemas.microsoft.com/office/powerpoint/2010/main" val="2608830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venirNext LT Pro Regular" panose="020B0504020202020204" pitchFamily="34" charset="0"/>
              </a:rPr>
              <a:t>The union claim that investment in staffing is being cut; this isn’t the case.</a:t>
            </a:r>
          </a:p>
          <a:p>
            <a:r>
              <a:rPr lang="en-GB" dirty="0">
                <a:latin typeface="AvenirNext LT Pro Regular" panose="020B0504020202020204" pitchFamily="34" charset="0"/>
              </a:rPr>
              <a:t>Staff investment makes up 54% of all expenditure by universities</a:t>
            </a:r>
          </a:p>
          <a:p>
            <a:r>
              <a:rPr lang="en-GB" dirty="0">
                <a:latin typeface="AvenirNext LT Pro Regular" panose="020B0504020202020204" pitchFamily="34" charset="0"/>
              </a:rPr>
              <a:t>This has increased by 11% in four years </a:t>
            </a:r>
          </a:p>
          <a:p>
            <a:r>
              <a:rPr lang="en-GB" dirty="0">
                <a:latin typeface="AvenirNext LT Pro Regular" panose="020B0504020202020204" pitchFamily="34" charset="0"/>
              </a:rPr>
              <a:t>In 2017–18 universities invested nearly five times more on staff than on new facilities or major refurbishment work</a:t>
            </a:r>
          </a:p>
          <a:p>
            <a:pPr lvl="1"/>
            <a:r>
              <a:rPr lang="en-GB" dirty="0">
                <a:latin typeface="AvenirNext LT Pro Regular" panose="020B0504020202020204" pitchFamily="34" charset="0"/>
              </a:rPr>
              <a:t>Staff expenditure: (£20 billion)</a:t>
            </a:r>
          </a:p>
          <a:p>
            <a:pPr lvl="1"/>
            <a:r>
              <a:rPr lang="en-GB" dirty="0">
                <a:latin typeface="AvenirNext LT Pro Regular" panose="020B0504020202020204" pitchFamily="34" charset="0"/>
              </a:rPr>
              <a:t>New facilities and major refurbishment work: (£4 billion)</a:t>
            </a:r>
          </a:p>
          <a:p>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8</a:t>
            </a:fld>
            <a:endParaRPr lang="en-GB"/>
          </a:p>
        </p:txBody>
      </p:sp>
    </p:spTree>
    <p:extLst>
      <p:ext uri="{BB962C8B-B14F-4D97-AF65-F5344CB8AC3E}">
        <p14:creationId xmlns:p14="http://schemas.microsoft.com/office/powerpoint/2010/main" val="3577258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venirNext LT Pro Regular" panose="020B0504020202020204" pitchFamily="34" charset="0"/>
              </a:rPr>
              <a:t>Another claim is that the scheme is in surplus.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venirNext LT Pro Regular" panose="020B0504020202020204" pitchFamily="34" charset="0"/>
              </a:rPr>
              <a:t>The JEP was clear that there is a deficit.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venirNext LT Pro Regular" panose="020B0504020202020204" pitchFamily="34" charset="0"/>
              </a:rPr>
              <a:t>It put forward a number of possible paths for the USS Trustee to consider to bring about a contribution rate of around 30%.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AvenirNext LT Pro Regular" panose="020B0504020202020204" pitchFamily="34" charset="0"/>
              </a:rPr>
              <a:t>The JEP had access to 2018 data when conducting its report. If a rate of less than 26% was possible the JEP would have said so.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AvenirNext LT Pro Regular" panose="020B0504020202020204" pitchFamily="34" charset="0"/>
              </a:rPr>
              <a:t>The Pensions Regulator, an important stakeholder, has made clear that it has concerns that the rate of 30.7% may be too low, and is at the limit of acceptability.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AvenirNext LT Pro Regular" panose="020B0504020202020204" pitchFamily="34" charset="0"/>
              </a:rPr>
              <a:t>Ultimately, it is the scheme trustee and the regulator which have statutory responsibility for the financial health of the scheme.</a:t>
            </a:r>
            <a:endParaRPr lang="en-GB" sz="1200" dirty="0">
              <a:latin typeface="AvenirNext LT Pro Regular" panose="020B05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9</a:t>
            </a:fld>
            <a:endParaRPr lang="en-GB"/>
          </a:p>
        </p:txBody>
      </p:sp>
    </p:spTree>
    <p:extLst>
      <p:ext uri="{BB962C8B-B14F-4D97-AF65-F5344CB8AC3E}">
        <p14:creationId xmlns:p14="http://schemas.microsoft.com/office/powerpoint/2010/main" val="1192543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EF6D3-3F03-4841-8C0F-9305ECD5BF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1FFE39-41E8-4E4F-830F-4E9B7BD6E8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F9B11A-9A04-4179-AC03-351820553216}"/>
              </a:ext>
            </a:extLst>
          </p:cNvPr>
          <p:cNvSpPr>
            <a:spLocks noGrp="1"/>
          </p:cNvSpPr>
          <p:nvPr>
            <p:ph type="dt" sz="half" idx="10"/>
          </p:nvPr>
        </p:nvSpPr>
        <p:spPr/>
        <p:txBody>
          <a:bodyPr/>
          <a:lstStyle/>
          <a:p>
            <a:fld id="{816E0F1D-F48C-47AA-9E11-D9D1C882A465}" type="datetime1">
              <a:rPr lang="en-GB" smtClean="0"/>
              <a:t>01/10/2019</a:t>
            </a:fld>
            <a:endParaRPr lang="en-GB"/>
          </a:p>
        </p:txBody>
      </p:sp>
      <p:sp>
        <p:nvSpPr>
          <p:cNvPr id="5" name="Footer Placeholder 4">
            <a:extLst>
              <a:ext uri="{FF2B5EF4-FFF2-40B4-BE49-F238E27FC236}">
                <a16:creationId xmlns:a16="http://schemas.microsoft.com/office/drawing/2014/main" id="{AAE0A050-5827-4161-94E5-498BE63203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96B074-50D6-4034-96CB-9E43C5D93F74}"/>
              </a:ext>
            </a:extLst>
          </p:cNvPr>
          <p:cNvSpPr>
            <a:spLocks noGrp="1"/>
          </p:cNvSpPr>
          <p:nvPr>
            <p:ph type="sldNum" sz="quarter" idx="12"/>
          </p:nvPr>
        </p:nvSpPr>
        <p:spPr/>
        <p:txBody>
          <a:bodyPr/>
          <a:lstStyle/>
          <a:p>
            <a:fld id="{FCF257AA-9543-49E8-B614-DECC1DE6829E}" type="slidenum">
              <a:rPr lang="en-GB" smtClean="0"/>
              <a:t>‹#›</a:t>
            </a:fld>
            <a:endParaRPr lang="en-GB"/>
          </a:p>
        </p:txBody>
      </p:sp>
    </p:spTree>
    <p:extLst>
      <p:ext uri="{BB962C8B-B14F-4D97-AF65-F5344CB8AC3E}">
        <p14:creationId xmlns:p14="http://schemas.microsoft.com/office/powerpoint/2010/main" val="464964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7D1E2-DEA0-43F1-A991-70558047F0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7B6C2F-3773-429F-AD97-3446A623CD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E2C6E4-327B-4EBF-B3FB-BE97B3254D7D}"/>
              </a:ext>
            </a:extLst>
          </p:cNvPr>
          <p:cNvSpPr>
            <a:spLocks noGrp="1"/>
          </p:cNvSpPr>
          <p:nvPr>
            <p:ph type="dt" sz="half" idx="10"/>
          </p:nvPr>
        </p:nvSpPr>
        <p:spPr/>
        <p:txBody>
          <a:bodyPr/>
          <a:lstStyle/>
          <a:p>
            <a:fld id="{ECB6E13B-937D-4D28-B104-B8B196C34C02}" type="datetime1">
              <a:rPr lang="en-GB" smtClean="0"/>
              <a:t>01/10/2019</a:t>
            </a:fld>
            <a:endParaRPr lang="en-GB"/>
          </a:p>
        </p:txBody>
      </p:sp>
      <p:sp>
        <p:nvSpPr>
          <p:cNvPr id="5" name="Footer Placeholder 4">
            <a:extLst>
              <a:ext uri="{FF2B5EF4-FFF2-40B4-BE49-F238E27FC236}">
                <a16:creationId xmlns:a16="http://schemas.microsoft.com/office/drawing/2014/main" id="{E86E1C74-BB74-4A94-913D-26487217AE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D28A60-FBA7-46FE-A44A-22580DB5A7FE}"/>
              </a:ext>
            </a:extLst>
          </p:cNvPr>
          <p:cNvSpPr>
            <a:spLocks noGrp="1"/>
          </p:cNvSpPr>
          <p:nvPr>
            <p:ph type="sldNum" sz="quarter" idx="12"/>
          </p:nvPr>
        </p:nvSpPr>
        <p:spPr/>
        <p:txBody>
          <a:bodyPr/>
          <a:lstStyle/>
          <a:p>
            <a:fld id="{FCF257AA-9543-49E8-B614-DECC1DE6829E}" type="slidenum">
              <a:rPr lang="en-GB" smtClean="0"/>
              <a:t>‹#›</a:t>
            </a:fld>
            <a:endParaRPr lang="en-GB"/>
          </a:p>
        </p:txBody>
      </p:sp>
    </p:spTree>
    <p:extLst>
      <p:ext uri="{BB962C8B-B14F-4D97-AF65-F5344CB8AC3E}">
        <p14:creationId xmlns:p14="http://schemas.microsoft.com/office/powerpoint/2010/main" val="55037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6BB63B-D12B-46E4-981F-867993BF52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2082457-2623-473D-9CAA-91CE93F2EC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4518E5-2F7B-45D5-AD4D-8124A5CC6ED9}"/>
              </a:ext>
            </a:extLst>
          </p:cNvPr>
          <p:cNvSpPr>
            <a:spLocks noGrp="1"/>
          </p:cNvSpPr>
          <p:nvPr>
            <p:ph type="dt" sz="half" idx="10"/>
          </p:nvPr>
        </p:nvSpPr>
        <p:spPr/>
        <p:txBody>
          <a:bodyPr/>
          <a:lstStyle/>
          <a:p>
            <a:fld id="{AB295040-D30D-4AA2-AAAF-A73FF0EDA5C5}" type="datetime1">
              <a:rPr lang="en-GB" smtClean="0"/>
              <a:t>01/10/2019</a:t>
            </a:fld>
            <a:endParaRPr lang="en-GB"/>
          </a:p>
        </p:txBody>
      </p:sp>
      <p:sp>
        <p:nvSpPr>
          <p:cNvPr id="5" name="Footer Placeholder 4">
            <a:extLst>
              <a:ext uri="{FF2B5EF4-FFF2-40B4-BE49-F238E27FC236}">
                <a16:creationId xmlns:a16="http://schemas.microsoft.com/office/drawing/2014/main" id="{67E74092-8759-49FF-862C-4B729FEDFA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21CA5E-8B7C-4759-B5A5-8941063100F9}"/>
              </a:ext>
            </a:extLst>
          </p:cNvPr>
          <p:cNvSpPr>
            <a:spLocks noGrp="1"/>
          </p:cNvSpPr>
          <p:nvPr>
            <p:ph type="sldNum" sz="quarter" idx="12"/>
          </p:nvPr>
        </p:nvSpPr>
        <p:spPr/>
        <p:txBody>
          <a:bodyPr/>
          <a:lstStyle/>
          <a:p>
            <a:fld id="{FCF257AA-9543-49E8-B614-DECC1DE6829E}" type="slidenum">
              <a:rPr lang="en-GB" smtClean="0"/>
              <a:t>‹#›</a:t>
            </a:fld>
            <a:endParaRPr lang="en-GB"/>
          </a:p>
        </p:txBody>
      </p:sp>
    </p:spTree>
    <p:extLst>
      <p:ext uri="{BB962C8B-B14F-4D97-AF65-F5344CB8AC3E}">
        <p14:creationId xmlns:p14="http://schemas.microsoft.com/office/powerpoint/2010/main" val="164936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0EF78F58-93E5-40F0-A630-DFAC9CEE55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90129C-E954-4AE8-A1E2-AA79C00AE214}"/>
              </a:ext>
            </a:extLst>
          </p:cNvPr>
          <p:cNvSpPr>
            <a:spLocks noGrp="1"/>
          </p:cNvSpPr>
          <p:nvPr>
            <p:ph type="title"/>
          </p:nvPr>
        </p:nvSpPr>
        <p:spPr/>
        <p:txBody>
          <a:bodyPr/>
          <a:lstStyle>
            <a:lvl1pPr>
              <a:defRPr>
                <a:solidFill>
                  <a:srgbClr val="6A4F90"/>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AA798A1-CC24-45E9-B4B5-11EF97DAF8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B3B487-60F6-441D-80CC-FDDC81453F0B}"/>
              </a:ext>
            </a:extLst>
          </p:cNvPr>
          <p:cNvSpPr>
            <a:spLocks noGrp="1"/>
          </p:cNvSpPr>
          <p:nvPr>
            <p:ph type="dt" sz="half" idx="10"/>
          </p:nvPr>
        </p:nvSpPr>
        <p:spPr/>
        <p:txBody>
          <a:bodyPr/>
          <a:lstStyle/>
          <a:p>
            <a:fld id="{20F6C8DC-07AD-4C0A-BDBE-039C257320C9}" type="datetime1">
              <a:rPr lang="en-GB" smtClean="0"/>
              <a:t>01/10/2019</a:t>
            </a:fld>
            <a:endParaRPr lang="en-GB"/>
          </a:p>
        </p:txBody>
      </p:sp>
      <p:sp>
        <p:nvSpPr>
          <p:cNvPr id="5" name="Footer Placeholder 4">
            <a:extLst>
              <a:ext uri="{FF2B5EF4-FFF2-40B4-BE49-F238E27FC236}">
                <a16:creationId xmlns:a16="http://schemas.microsoft.com/office/drawing/2014/main" id="{7AAA4AAF-AA54-47EE-8C55-FAE3D3C05C11}"/>
              </a:ext>
            </a:extLst>
          </p:cNvPr>
          <p:cNvSpPr>
            <a:spLocks noGrp="1"/>
          </p:cNvSpPr>
          <p:nvPr>
            <p:ph type="ftr" sz="quarter" idx="11"/>
          </p:nvPr>
        </p:nvSpPr>
        <p:spPr/>
        <p:txBody>
          <a:bodyPr/>
          <a:lstStyle/>
          <a:p>
            <a:endParaRPr lang="en-GB"/>
          </a:p>
        </p:txBody>
      </p:sp>
      <p:pic>
        <p:nvPicPr>
          <p:cNvPr id="8" name="Picture 7" descr="A picture containing clipart&#10;&#10;Description automatically generated">
            <a:extLst>
              <a:ext uri="{FF2B5EF4-FFF2-40B4-BE49-F238E27FC236}">
                <a16:creationId xmlns:a16="http://schemas.microsoft.com/office/drawing/2014/main" id="{166D9747-9E4F-407B-9587-5574188AB9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6309" y="365125"/>
            <a:ext cx="2355191" cy="456144"/>
          </a:xfrm>
          <a:prstGeom prst="rect">
            <a:avLst/>
          </a:prstGeom>
        </p:spPr>
      </p:pic>
      <p:sp>
        <p:nvSpPr>
          <p:cNvPr id="6" name="Slide Number Placeholder 5">
            <a:extLst>
              <a:ext uri="{FF2B5EF4-FFF2-40B4-BE49-F238E27FC236}">
                <a16:creationId xmlns:a16="http://schemas.microsoft.com/office/drawing/2014/main" id="{F68FE74E-DA72-41EB-B456-272BD7DFC784}"/>
              </a:ext>
            </a:extLst>
          </p:cNvPr>
          <p:cNvSpPr>
            <a:spLocks noGrp="1"/>
          </p:cNvSpPr>
          <p:nvPr>
            <p:ph type="sldNum" sz="quarter" idx="12"/>
          </p:nvPr>
        </p:nvSpPr>
        <p:spPr>
          <a:xfrm>
            <a:off x="9118300" y="6350000"/>
            <a:ext cx="2743200" cy="365125"/>
          </a:xfrm>
        </p:spPr>
        <p:txBody>
          <a:bodyPr/>
          <a:lstStyle>
            <a:lvl1pPr>
              <a:defRPr sz="2000">
                <a:solidFill>
                  <a:srgbClr val="6A4F90"/>
                </a:solidFill>
                <a:latin typeface="AvenirNext LT Pro Regular" panose="020B0504020202020204" pitchFamily="34" charset="0"/>
              </a:defRPr>
            </a:lvl1pPr>
          </a:lstStyle>
          <a:p>
            <a:fld id="{3B2F44BC-4952-4529-8C54-3057FECC78B7}" type="slidenum">
              <a:rPr lang="en-GB" smtClean="0"/>
              <a:pPr/>
              <a:t>‹#›</a:t>
            </a:fld>
            <a:endParaRPr lang="en-GB" dirty="0"/>
          </a:p>
        </p:txBody>
      </p:sp>
    </p:spTree>
    <p:extLst>
      <p:ext uri="{BB962C8B-B14F-4D97-AF65-F5344CB8AC3E}">
        <p14:creationId xmlns:p14="http://schemas.microsoft.com/office/powerpoint/2010/main" val="2301586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727BD-EFD4-477E-A556-9BFA686EA7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19AE758-F135-4B9C-A87D-91AFBFA291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E0BA62-7366-4582-8C1C-B1704F5BF1CD}"/>
              </a:ext>
            </a:extLst>
          </p:cNvPr>
          <p:cNvSpPr>
            <a:spLocks noGrp="1"/>
          </p:cNvSpPr>
          <p:nvPr>
            <p:ph type="dt" sz="half" idx="10"/>
          </p:nvPr>
        </p:nvSpPr>
        <p:spPr/>
        <p:txBody>
          <a:bodyPr/>
          <a:lstStyle/>
          <a:p>
            <a:fld id="{FF78E90B-0D60-4BBB-9F78-17F58B8F06E0}" type="datetime1">
              <a:rPr lang="en-GB" smtClean="0"/>
              <a:t>01/10/2019</a:t>
            </a:fld>
            <a:endParaRPr lang="en-GB"/>
          </a:p>
        </p:txBody>
      </p:sp>
      <p:sp>
        <p:nvSpPr>
          <p:cNvPr id="5" name="Footer Placeholder 4">
            <a:extLst>
              <a:ext uri="{FF2B5EF4-FFF2-40B4-BE49-F238E27FC236}">
                <a16:creationId xmlns:a16="http://schemas.microsoft.com/office/drawing/2014/main" id="{24367171-AF19-4FEF-9C15-1D50E38F08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4FE4A4-BAF9-4682-8BD6-E83555128E69}"/>
              </a:ext>
            </a:extLst>
          </p:cNvPr>
          <p:cNvSpPr>
            <a:spLocks noGrp="1"/>
          </p:cNvSpPr>
          <p:nvPr>
            <p:ph type="sldNum" sz="quarter" idx="12"/>
          </p:nvPr>
        </p:nvSpPr>
        <p:spPr/>
        <p:txBody>
          <a:bodyPr/>
          <a:lstStyle/>
          <a:p>
            <a:fld id="{FCF257AA-9543-49E8-B614-DECC1DE6829E}" type="slidenum">
              <a:rPr lang="en-GB" smtClean="0"/>
              <a:t>‹#›</a:t>
            </a:fld>
            <a:endParaRPr lang="en-GB"/>
          </a:p>
        </p:txBody>
      </p:sp>
    </p:spTree>
    <p:extLst>
      <p:ext uri="{BB962C8B-B14F-4D97-AF65-F5344CB8AC3E}">
        <p14:creationId xmlns:p14="http://schemas.microsoft.com/office/powerpoint/2010/main" val="373658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C5B3F-6F6E-4C44-BF92-922E76FE02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D7BA3D-AA6B-48AD-BCD1-255F4B0920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72F67F-59D7-4957-B0F2-062A00891B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51E7444-5660-49C3-8820-4D433E157B83}"/>
              </a:ext>
            </a:extLst>
          </p:cNvPr>
          <p:cNvSpPr>
            <a:spLocks noGrp="1"/>
          </p:cNvSpPr>
          <p:nvPr>
            <p:ph type="dt" sz="half" idx="10"/>
          </p:nvPr>
        </p:nvSpPr>
        <p:spPr/>
        <p:txBody>
          <a:bodyPr/>
          <a:lstStyle/>
          <a:p>
            <a:fld id="{D76AC988-99DD-4E49-9DBE-64560C738C52}" type="datetime1">
              <a:rPr lang="en-GB" smtClean="0"/>
              <a:t>01/10/2019</a:t>
            </a:fld>
            <a:endParaRPr lang="en-GB"/>
          </a:p>
        </p:txBody>
      </p:sp>
      <p:sp>
        <p:nvSpPr>
          <p:cNvPr id="6" name="Footer Placeholder 5">
            <a:extLst>
              <a:ext uri="{FF2B5EF4-FFF2-40B4-BE49-F238E27FC236}">
                <a16:creationId xmlns:a16="http://schemas.microsoft.com/office/drawing/2014/main" id="{BD385393-072C-4DB5-8FA2-5C00B40182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FF0682-ED1B-4DEE-B75B-0C9AA48ED90A}"/>
              </a:ext>
            </a:extLst>
          </p:cNvPr>
          <p:cNvSpPr>
            <a:spLocks noGrp="1"/>
          </p:cNvSpPr>
          <p:nvPr>
            <p:ph type="sldNum" sz="quarter" idx="12"/>
          </p:nvPr>
        </p:nvSpPr>
        <p:spPr/>
        <p:txBody>
          <a:bodyPr/>
          <a:lstStyle/>
          <a:p>
            <a:fld id="{FCF257AA-9543-49E8-B614-DECC1DE6829E}" type="slidenum">
              <a:rPr lang="en-GB" smtClean="0"/>
              <a:t>‹#›</a:t>
            </a:fld>
            <a:endParaRPr lang="en-GB"/>
          </a:p>
        </p:txBody>
      </p:sp>
    </p:spTree>
    <p:extLst>
      <p:ext uri="{BB962C8B-B14F-4D97-AF65-F5344CB8AC3E}">
        <p14:creationId xmlns:p14="http://schemas.microsoft.com/office/powerpoint/2010/main" val="1148129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97F98-FA81-4917-9BCE-3B23613566C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E88E01-C0AF-4CDE-B3CB-1EB3F5CD16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914746-1436-4411-A81D-FB43BE69D0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4BA47BA-BD65-4CE3-8120-B299B690C7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ABE77E-FEE6-4397-AB77-ECD6D28F96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D9ED1BC-2A0E-4FF9-9259-715D6C13AC92}"/>
              </a:ext>
            </a:extLst>
          </p:cNvPr>
          <p:cNvSpPr>
            <a:spLocks noGrp="1"/>
          </p:cNvSpPr>
          <p:nvPr>
            <p:ph type="dt" sz="half" idx="10"/>
          </p:nvPr>
        </p:nvSpPr>
        <p:spPr/>
        <p:txBody>
          <a:bodyPr/>
          <a:lstStyle/>
          <a:p>
            <a:fld id="{9F54AA75-2EE3-4DE7-A16A-2154A573122F}" type="datetime1">
              <a:rPr lang="en-GB" smtClean="0"/>
              <a:t>01/10/2019</a:t>
            </a:fld>
            <a:endParaRPr lang="en-GB"/>
          </a:p>
        </p:txBody>
      </p:sp>
      <p:sp>
        <p:nvSpPr>
          <p:cNvPr id="8" name="Footer Placeholder 7">
            <a:extLst>
              <a:ext uri="{FF2B5EF4-FFF2-40B4-BE49-F238E27FC236}">
                <a16:creationId xmlns:a16="http://schemas.microsoft.com/office/drawing/2014/main" id="{5235200C-F978-4B20-AA40-E973073BFB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27BF9E3-6401-4F8B-9810-5021AF89C683}"/>
              </a:ext>
            </a:extLst>
          </p:cNvPr>
          <p:cNvSpPr>
            <a:spLocks noGrp="1"/>
          </p:cNvSpPr>
          <p:nvPr>
            <p:ph type="sldNum" sz="quarter" idx="12"/>
          </p:nvPr>
        </p:nvSpPr>
        <p:spPr/>
        <p:txBody>
          <a:bodyPr/>
          <a:lstStyle/>
          <a:p>
            <a:fld id="{FCF257AA-9543-49E8-B614-DECC1DE6829E}" type="slidenum">
              <a:rPr lang="en-GB" smtClean="0"/>
              <a:t>‹#›</a:t>
            </a:fld>
            <a:endParaRPr lang="en-GB"/>
          </a:p>
        </p:txBody>
      </p:sp>
    </p:spTree>
    <p:extLst>
      <p:ext uri="{BB962C8B-B14F-4D97-AF65-F5344CB8AC3E}">
        <p14:creationId xmlns:p14="http://schemas.microsoft.com/office/powerpoint/2010/main" val="287421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843BD-B50F-4E1C-831E-FAC27C4C3A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8EA5E21-E3E1-4BAB-920D-3F15C7053015}"/>
              </a:ext>
            </a:extLst>
          </p:cNvPr>
          <p:cNvSpPr>
            <a:spLocks noGrp="1"/>
          </p:cNvSpPr>
          <p:nvPr>
            <p:ph type="dt" sz="half" idx="10"/>
          </p:nvPr>
        </p:nvSpPr>
        <p:spPr/>
        <p:txBody>
          <a:bodyPr/>
          <a:lstStyle/>
          <a:p>
            <a:fld id="{FD5BF172-9CAF-4220-BF62-04D7B3F3EFD2}" type="datetime1">
              <a:rPr lang="en-GB" smtClean="0"/>
              <a:t>01/10/2019</a:t>
            </a:fld>
            <a:endParaRPr lang="en-GB"/>
          </a:p>
        </p:txBody>
      </p:sp>
      <p:sp>
        <p:nvSpPr>
          <p:cNvPr id="4" name="Footer Placeholder 3">
            <a:extLst>
              <a:ext uri="{FF2B5EF4-FFF2-40B4-BE49-F238E27FC236}">
                <a16:creationId xmlns:a16="http://schemas.microsoft.com/office/drawing/2014/main" id="{4305C765-EFC2-4152-A0A7-FB65364677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078FB6-4A0C-49E5-B35C-7187E67F57A5}"/>
              </a:ext>
            </a:extLst>
          </p:cNvPr>
          <p:cNvSpPr>
            <a:spLocks noGrp="1"/>
          </p:cNvSpPr>
          <p:nvPr>
            <p:ph type="sldNum" sz="quarter" idx="12"/>
          </p:nvPr>
        </p:nvSpPr>
        <p:spPr/>
        <p:txBody>
          <a:bodyPr/>
          <a:lstStyle/>
          <a:p>
            <a:fld id="{FCF257AA-9543-49E8-B614-DECC1DE6829E}" type="slidenum">
              <a:rPr lang="en-GB" smtClean="0"/>
              <a:t>‹#›</a:t>
            </a:fld>
            <a:endParaRPr lang="en-GB"/>
          </a:p>
        </p:txBody>
      </p:sp>
    </p:spTree>
    <p:extLst>
      <p:ext uri="{BB962C8B-B14F-4D97-AF65-F5344CB8AC3E}">
        <p14:creationId xmlns:p14="http://schemas.microsoft.com/office/powerpoint/2010/main" val="304798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34F81E-D4A4-4EC1-8CA3-045251A74C5F}"/>
              </a:ext>
            </a:extLst>
          </p:cNvPr>
          <p:cNvSpPr>
            <a:spLocks noGrp="1"/>
          </p:cNvSpPr>
          <p:nvPr>
            <p:ph type="dt" sz="half" idx="10"/>
          </p:nvPr>
        </p:nvSpPr>
        <p:spPr/>
        <p:txBody>
          <a:bodyPr/>
          <a:lstStyle/>
          <a:p>
            <a:fld id="{756CACE5-EB1E-43A1-B5F8-D39C11BD7E5D}" type="datetime1">
              <a:rPr lang="en-GB" smtClean="0"/>
              <a:t>01/10/2019</a:t>
            </a:fld>
            <a:endParaRPr lang="en-GB"/>
          </a:p>
        </p:txBody>
      </p:sp>
      <p:sp>
        <p:nvSpPr>
          <p:cNvPr id="3" name="Footer Placeholder 2">
            <a:extLst>
              <a:ext uri="{FF2B5EF4-FFF2-40B4-BE49-F238E27FC236}">
                <a16:creationId xmlns:a16="http://schemas.microsoft.com/office/drawing/2014/main" id="{8CAAB076-8BBC-4A9E-99A3-4E23CE03D18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4986DAC-493A-43BC-B615-9A14132ED6ED}"/>
              </a:ext>
            </a:extLst>
          </p:cNvPr>
          <p:cNvSpPr>
            <a:spLocks noGrp="1"/>
          </p:cNvSpPr>
          <p:nvPr>
            <p:ph type="sldNum" sz="quarter" idx="12"/>
          </p:nvPr>
        </p:nvSpPr>
        <p:spPr/>
        <p:txBody>
          <a:bodyPr/>
          <a:lstStyle/>
          <a:p>
            <a:fld id="{FCF257AA-9543-49E8-B614-DECC1DE6829E}" type="slidenum">
              <a:rPr lang="en-GB" smtClean="0"/>
              <a:t>‹#›</a:t>
            </a:fld>
            <a:endParaRPr lang="en-GB"/>
          </a:p>
        </p:txBody>
      </p:sp>
    </p:spTree>
    <p:extLst>
      <p:ext uri="{BB962C8B-B14F-4D97-AF65-F5344CB8AC3E}">
        <p14:creationId xmlns:p14="http://schemas.microsoft.com/office/powerpoint/2010/main" val="3559168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0E89E-28AA-4C45-9025-55A3D88FF0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51134BE-C745-420B-A56F-9DF78B70AE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FB3F102-B98A-43BE-8C01-0AAE35988D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90048D-3574-49A0-BB2D-AB844BFB3139}"/>
              </a:ext>
            </a:extLst>
          </p:cNvPr>
          <p:cNvSpPr>
            <a:spLocks noGrp="1"/>
          </p:cNvSpPr>
          <p:nvPr>
            <p:ph type="dt" sz="half" idx="10"/>
          </p:nvPr>
        </p:nvSpPr>
        <p:spPr/>
        <p:txBody>
          <a:bodyPr/>
          <a:lstStyle/>
          <a:p>
            <a:fld id="{213EF593-DD4B-4232-B912-1E93D8C10501}" type="datetime1">
              <a:rPr lang="en-GB" smtClean="0"/>
              <a:t>01/10/2019</a:t>
            </a:fld>
            <a:endParaRPr lang="en-GB"/>
          </a:p>
        </p:txBody>
      </p:sp>
      <p:sp>
        <p:nvSpPr>
          <p:cNvPr id="6" name="Footer Placeholder 5">
            <a:extLst>
              <a:ext uri="{FF2B5EF4-FFF2-40B4-BE49-F238E27FC236}">
                <a16:creationId xmlns:a16="http://schemas.microsoft.com/office/drawing/2014/main" id="{53F4D7C0-E528-4F09-BAB0-73D75DD4C6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5EE125-38E3-4DDC-8C8E-FC2D9FE6DFC5}"/>
              </a:ext>
            </a:extLst>
          </p:cNvPr>
          <p:cNvSpPr>
            <a:spLocks noGrp="1"/>
          </p:cNvSpPr>
          <p:nvPr>
            <p:ph type="sldNum" sz="quarter" idx="12"/>
          </p:nvPr>
        </p:nvSpPr>
        <p:spPr/>
        <p:txBody>
          <a:bodyPr/>
          <a:lstStyle/>
          <a:p>
            <a:fld id="{FCF257AA-9543-49E8-B614-DECC1DE6829E}" type="slidenum">
              <a:rPr lang="en-GB" smtClean="0"/>
              <a:t>‹#›</a:t>
            </a:fld>
            <a:endParaRPr lang="en-GB"/>
          </a:p>
        </p:txBody>
      </p:sp>
    </p:spTree>
    <p:extLst>
      <p:ext uri="{BB962C8B-B14F-4D97-AF65-F5344CB8AC3E}">
        <p14:creationId xmlns:p14="http://schemas.microsoft.com/office/powerpoint/2010/main" val="1483037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062D5-21CE-47E3-86BE-AC37C8576B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ED9021-887C-4588-9DE1-6A96F2DD85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08EC4F-BACA-4900-B805-BEBCA2D6A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309E08-5A75-42D2-91E9-EFC9F9ED3D06}"/>
              </a:ext>
            </a:extLst>
          </p:cNvPr>
          <p:cNvSpPr>
            <a:spLocks noGrp="1"/>
          </p:cNvSpPr>
          <p:nvPr>
            <p:ph type="dt" sz="half" idx="10"/>
          </p:nvPr>
        </p:nvSpPr>
        <p:spPr/>
        <p:txBody>
          <a:bodyPr/>
          <a:lstStyle/>
          <a:p>
            <a:fld id="{D2677E20-9E2A-4D36-BB34-C3C9FCBF908A}" type="datetime1">
              <a:rPr lang="en-GB" smtClean="0"/>
              <a:t>01/10/2019</a:t>
            </a:fld>
            <a:endParaRPr lang="en-GB"/>
          </a:p>
        </p:txBody>
      </p:sp>
      <p:sp>
        <p:nvSpPr>
          <p:cNvPr id="6" name="Footer Placeholder 5">
            <a:extLst>
              <a:ext uri="{FF2B5EF4-FFF2-40B4-BE49-F238E27FC236}">
                <a16:creationId xmlns:a16="http://schemas.microsoft.com/office/drawing/2014/main" id="{DFBB6C99-169B-4317-9F63-325D7BB8C3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5CF842-284D-447A-8C91-46529296ACB6}"/>
              </a:ext>
            </a:extLst>
          </p:cNvPr>
          <p:cNvSpPr>
            <a:spLocks noGrp="1"/>
          </p:cNvSpPr>
          <p:nvPr>
            <p:ph type="sldNum" sz="quarter" idx="12"/>
          </p:nvPr>
        </p:nvSpPr>
        <p:spPr/>
        <p:txBody>
          <a:bodyPr/>
          <a:lstStyle/>
          <a:p>
            <a:fld id="{FCF257AA-9543-49E8-B614-DECC1DE6829E}" type="slidenum">
              <a:rPr lang="en-GB" smtClean="0"/>
              <a:t>‹#›</a:t>
            </a:fld>
            <a:endParaRPr lang="en-GB"/>
          </a:p>
        </p:txBody>
      </p:sp>
    </p:spTree>
    <p:extLst>
      <p:ext uri="{BB962C8B-B14F-4D97-AF65-F5344CB8AC3E}">
        <p14:creationId xmlns:p14="http://schemas.microsoft.com/office/powerpoint/2010/main" val="297089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F8EE97-49D4-4531-9D16-66F398AF5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B3C941-AD56-44E3-ACD1-622446A9DB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B4FA76-1076-41B0-9A14-A1D64C171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90EED-B65D-4980-B961-D5A346246B6C}" type="datetime1">
              <a:rPr lang="en-GB" smtClean="0"/>
              <a:t>01/10/2019</a:t>
            </a:fld>
            <a:endParaRPr lang="en-GB"/>
          </a:p>
        </p:txBody>
      </p:sp>
      <p:sp>
        <p:nvSpPr>
          <p:cNvPr id="5" name="Footer Placeholder 4">
            <a:extLst>
              <a:ext uri="{FF2B5EF4-FFF2-40B4-BE49-F238E27FC236}">
                <a16:creationId xmlns:a16="http://schemas.microsoft.com/office/drawing/2014/main" id="{1E76C819-08CD-4B34-90F9-5EA7DCC51F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4558A4F-5F05-440D-8F81-7F1143559F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257AA-9543-49E8-B614-DECC1DE6829E}" type="slidenum">
              <a:rPr lang="en-GB" smtClean="0"/>
              <a:t>‹#›</a:t>
            </a:fld>
            <a:endParaRPr lang="en-GB"/>
          </a:p>
        </p:txBody>
      </p:sp>
    </p:spTree>
    <p:extLst>
      <p:ext uri="{BB962C8B-B14F-4D97-AF65-F5344CB8AC3E}">
        <p14:creationId xmlns:p14="http://schemas.microsoft.com/office/powerpoint/2010/main" val="3987596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ussemployers.org.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ussjep.org.uk/call-for-submissions-joint-expert-pane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643BE6C-86B7-4AB9-91E8-9B5DB45AC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0"/>
            <a:ext cx="12188825" cy="4242816"/>
          </a:xfrm>
          <a:prstGeom prst="rect">
            <a:avLst/>
          </a:prstGeom>
          <a:solidFill>
            <a:srgbClr val="6A4F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85139-F2DE-46D1-BB12-C7D3237AFFFA}"/>
              </a:ext>
            </a:extLst>
          </p:cNvPr>
          <p:cNvSpPr>
            <a:spLocks noGrp="1"/>
          </p:cNvSpPr>
          <p:nvPr>
            <p:ph type="ctrTitle"/>
          </p:nvPr>
        </p:nvSpPr>
        <p:spPr>
          <a:xfrm>
            <a:off x="1293026" y="561612"/>
            <a:ext cx="9605948" cy="2318665"/>
          </a:xfrm>
        </p:spPr>
        <p:txBody>
          <a:bodyPr>
            <a:normAutofit/>
          </a:bodyPr>
          <a:lstStyle/>
          <a:p>
            <a:r>
              <a:rPr lang="en-GB" sz="5400" dirty="0">
                <a:solidFill>
                  <a:srgbClr val="FFFFFF"/>
                </a:solidFill>
                <a:latin typeface="AvenirNext LT Pro Regular" panose="020B0504020202020204" pitchFamily="34" charset="0"/>
              </a:rPr>
              <a:t>CONCLUDING </a:t>
            </a:r>
            <a:br>
              <a:rPr lang="en-GB" sz="5400" dirty="0">
                <a:solidFill>
                  <a:srgbClr val="FFFFFF"/>
                </a:solidFill>
                <a:latin typeface="AvenirNext LT Pro Regular" panose="020B0504020202020204" pitchFamily="34" charset="0"/>
              </a:rPr>
            </a:br>
            <a:r>
              <a:rPr lang="en-GB" sz="5400" dirty="0">
                <a:solidFill>
                  <a:srgbClr val="FFFFFF"/>
                </a:solidFill>
                <a:latin typeface="AvenirNext LT Pro Regular" panose="020B0504020202020204" pitchFamily="34" charset="0"/>
              </a:rPr>
              <a:t>THE USS 2018 VALUATION</a:t>
            </a:r>
          </a:p>
        </p:txBody>
      </p:sp>
      <p:sp>
        <p:nvSpPr>
          <p:cNvPr id="3" name="Subtitle 2">
            <a:extLst>
              <a:ext uri="{FF2B5EF4-FFF2-40B4-BE49-F238E27FC236}">
                <a16:creationId xmlns:a16="http://schemas.microsoft.com/office/drawing/2014/main" id="{E0672642-168B-4F2D-8B5F-2D86022C515D}"/>
              </a:ext>
            </a:extLst>
          </p:cNvPr>
          <p:cNvSpPr>
            <a:spLocks noGrp="1"/>
          </p:cNvSpPr>
          <p:nvPr>
            <p:ph type="subTitle" idx="1"/>
          </p:nvPr>
        </p:nvSpPr>
        <p:spPr>
          <a:xfrm>
            <a:off x="1627240" y="3031860"/>
            <a:ext cx="8937522" cy="1059373"/>
          </a:xfrm>
        </p:spPr>
        <p:txBody>
          <a:bodyPr>
            <a:normAutofit/>
          </a:bodyPr>
          <a:lstStyle/>
          <a:p>
            <a:r>
              <a:rPr lang="en-GB" sz="3200" dirty="0">
                <a:solidFill>
                  <a:srgbClr val="FFFFFF"/>
                </a:solidFill>
                <a:latin typeface="AvenirNext LT Pro Regular" panose="020B0504020202020204" pitchFamily="34" charset="0"/>
              </a:rPr>
              <a:t>The employer position</a:t>
            </a:r>
          </a:p>
        </p:txBody>
      </p:sp>
      <p:pic>
        <p:nvPicPr>
          <p:cNvPr id="5" name="Picture 4" descr="A picture containing clipart&#10;&#10;Description automatically generated">
            <a:extLst>
              <a:ext uri="{FF2B5EF4-FFF2-40B4-BE49-F238E27FC236}">
                <a16:creationId xmlns:a16="http://schemas.microsoft.com/office/drawing/2014/main" id="{5C64D36D-3ADB-4B44-A66B-9A54E8B0D2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513" y="4964400"/>
            <a:ext cx="6072974" cy="1169043"/>
          </a:xfrm>
          <a:prstGeom prst="rect">
            <a:avLst/>
          </a:prstGeom>
        </p:spPr>
      </p:pic>
    </p:spTree>
    <p:extLst>
      <p:ext uri="{BB962C8B-B14F-4D97-AF65-F5344CB8AC3E}">
        <p14:creationId xmlns:p14="http://schemas.microsoft.com/office/powerpoint/2010/main" val="3553578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FF066-2B7B-4D31-BBD7-A3B65487D73E}"/>
              </a:ext>
            </a:extLst>
          </p:cNvPr>
          <p:cNvSpPr>
            <a:spLocks noGrp="1"/>
          </p:cNvSpPr>
          <p:nvPr>
            <p:ph type="title"/>
          </p:nvPr>
        </p:nvSpPr>
        <p:spPr>
          <a:xfrm>
            <a:off x="838200" y="711199"/>
            <a:ext cx="10515600" cy="1325563"/>
          </a:xfrm>
        </p:spPr>
        <p:txBody>
          <a:bodyPr/>
          <a:lstStyle/>
          <a:p>
            <a:r>
              <a:rPr lang="en-GB" dirty="0">
                <a:latin typeface="AvenirNext LT Pro Regular" panose="020B0504020202020204" pitchFamily="34" charset="0"/>
              </a:rPr>
              <a:t>Other points UCU make; and the employer response</a:t>
            </a:r>
          </a:p>
        </p:txBody>
      </p:sp>
      <p:sp>
        <p:nvSpPr>
          <p:cNvPr id="3" name="Content Placeholder 2">
            <a:extLst>
              <a:ext uri="{FF2B5EF4-FFF2-40B4-BE49-F238E27FC236}">
                <a16:creationId xmlns:a16="http://schemas.microsoft.com/office/drawing/2014/main" id="{356C94F4-770D-4574-BEBC-7A26F004F304}"/>
              </a:ext>
            </a:extLst>
          </p:cNvPr>
          <p:cNvSpPr>
            <a:spLocks noGrp="1"/>
          </p:cNvSpPr>
          <p:nvPr>
            <p:ph idx="1"/>
          </p:nvPr>
        </p:nvSpPr>
        <p:spPr>
          <a:xfrm>
            <a:off x="565150" y="2400300"/>
            <a:ext cx="11061700" cy="4314825"/>
          </a:xfrm>
        </p:spPr>
        <p:txBody>
          <a:bodyPr>
            <a:noAutofit/>
          </a:bodyPr>
          <a:lstStyle/>
          <a:p>
            <a:pPr marL="0" indent="0">
              <a:lnSpc>
                <a:spcPct val="110000"/>
              </a:lnSpc>
              <a:buNone/>
            </a:pPr>
            <a:r>
              <a:rPr lang="en-GB" sz="2400" dirty="0">
                <a:latin typeface="AvenirNext LT Pro Regular" panose="020B0504020202020204" pitchFamily="34" charset="0"/>
              </a:rPr>
              <a:t>‘</a:t>
            </a:r>
            <a:r>
              <a:rPr lang="en-GB" sz="2400" b="1" dirty="0">
                <a:latin typeface="AvenirNext LT Pro Regular" panose="020B0504020202020204" pitchFamily="34" charset="0"/>
              </a:rPr>
              <a:t>Employers have not pressed USS to adopt the JEP recommendations’</a:t>
            </a:r>
          </a:p>
          <a:p>
            <a:pPr lvl="1">
              <a:lnSpc>
                <a:spcPct val="110000"/>
              </a:lnSpc>
            </a:pPr>
            <a:r>
              <a:rPr lang="en-GB" sz="2200" dirty="0">
                <a:latin typeface="Avenir Next LT Pro" panose="020B0504020202020204" pitchFamily="34" charset="0"/>
              </a:rPr>
              <a:t>This is entirely inaccurate. Responses to consultations are available online – </a:t>
            </a:r>
            <a:r>
              <a:rPr lang="en-GB" sz="2200" dirty="0">
                <a:latin typeface="Avenir Next LT Pro" panose="020B0504020202020204" pitchFamily="34" charset="0"/>
                <a:hlinkClick r:id="rId3"/>
              </a:rPr>
              <a:t>www.ussemployers.org.uk</a:t>
            </a:r>
            <a:r>
              <a:rPr lang="en-GB" sz="2200" dirty="0">
                <a:latin typeface="Avenir Next LT Pro" panose="020B0504020202020204" pitchFamily="34" charset="0"/>
              </a:rPr>
              <a:t> - and show the strength of feeling of employers regarding USS’ position on many issues (DRCs, upper bookend, timescales etc)</a:t>
            </a:r>
            <a:r>
              <a:rPr lang="en-US" sz="2200" dirty="0">
                <a:latin typeface="Avenir Next LT Pro" panose="020B0504020202020204" pitchFamily="34" charset="0"/>
              </a:rPr>
              <a:t> </a:t>
            </a:r>
          </a:p>
          <a:p>
            <a:pPr lvl="1">
              <a:lnSpc>
                <a:spcPct val="110000"/>
              </a:lnSpc>
            </a:pPr>
            <a:r>
              <a:rPr lang="en-US" sz="2200" dirty="0">
                <a:latin typeface="Avenir Next LT Pro" panose="020B0504020202020204" pitchFamily="34" charset="0"/>
              </a:rPr>
              <a:t>Over the course of many meetings, many emails, and many phone calls, UUK has, on behalf of employers, continuously pressed the USS Trustee to incorporate the JEP’s first set of recommendations. </a:t>
            </a:r>
          </a:p>
          <a:p>
            <a:pPr lvl="1">
              <a:lnSpc>
                <a:spcPct val="110000"/>
              </a:lnSpc>
            </a:pPr>
            <a:r>
              <a:rPr lang="en-US" sz="2200" dirty="0">
                <a:latin typeface="Avenir Next LT Pro" panose="020B0504020202020204" pitchFamily="34" charset="0"/>
              </a:rPr>
              <a:t>Trustees of UK pension schemes are separate (from employers and other stakeholders) under UK pensions law. This provides fundamental protection so that members’ pensions are safe.</a:t>
            </a:r>
            <a:endParaRPr lang="en-GB" sz="2200" dirty="0">
              <a:latin typeface="Avenir Next LT Pro" panose="020B0504020202020204" pitchFamily="34" charset="0"/>
            </a:endParaRPr>
          </a:p>
        </p:txBody>
      </p:sp>
      <p:sp>
        <p:nvSpPr>
          <p:cNvPr id="4" name="Slide Number Placeholder 3">
            <a:extLst>
              <a:ext uri="{FF2B5EF4-FFF2-40B4-BE49-F238E27FC236}">
                <a16:creationId xmlns:a16="http://schemas.microsoft.com/office/drawing/2014/main" id="{C52CE958-D27C-4613-BA31-4EB3ED1EC47F}"/>
              </a:ext>
            </a:extLst>
          </p:cNvPr>
          <p:cNvSpPr>
            <a:spLocks noGrp="1"/>
          </p:cNvSpPr>
          <p:nvPr>
            <p:ph type="sldNum" sz="quarter" idx="12"/>
          </p:nvPr>
        </p:nvSpPr>
        <p:spPr/>
        <p:txBody>
          <a:bodyPr/>
          <a:lstStyle/>
          <a:p>
            <a:fld id="{3B2F44BC-4952-4529-8C54-3057FECC78B7}" type="slidenum">
              <a:rPr lang="en-GB" smtClean="0"/>
              <a:pPr/>
              <a:t>10</a:t>
            </a:fld>
            <a:endParaRPr lang="en-GB" dirty="0"/>
          </a:p>
        </p:txBody>
      </p:sp>
    </p:spTree>
    <p:extLst>
      <p:ext uri="{BB962C8B-B14F-4D97-AF65-F5344CB8AC3E}">
        <p14:creationId xmlns:p14="http://schemas.microsoft.com/office/powerpoint/2010/main" val="2988613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FF066-2B7B-4D31-BBD7-A3B65487D73E}"/>
              </a:ext>
            </a:extLst>
          </p:cNvPr>
          <p:cNvSpPr>
            <a:spLocks noGrp="1"/>
          </p:cNvSpPr>
          <p:nvPr>
            <p:ph type="title"/>
          </p:nvPr>
        </p:nvSpPr>
        <p:spPr>
          <a:xfrm>
            <a:off x="838200" y="711199"/>
            <a:ext cx="10515600" cy="1325563"/>
          </a:xfrm>
        </p:spPr>
        <p:txBody>
          <a:bodyPr/>
          <a:lstStyle/>
          <a:p>
            <a:r>
              <a:rPr lang="en-GB" dirty="0">
                <a:latin typeface="AvenirNext LT Pro Regular" panose="020B0504020202020204" pitchFamily="34" charset="0"/>
              </a:rPr>
              <a:t>Other points UCU make; and the employer response</a:t>
            </a:r>
          </a:p>
        </p:txBody>
      </p:sp>
      <p:sp>
        <p:nvSpPr>
          <p:cNvPr id="3" name="Content Placeholder 2">
            <a:extLst>
              <a:ext uri="{FF2B5EF4-FFF2-40B4-BE49-F238E27FC236}">
                <a16:creationId xmlns:a16="http://schemas.microsoft.com/office/drawing/2014/main" id="{356C94F4-770D-4574-BEBC-7A26F004F304}"/>
              </a:ext>
            </a:extLst>
          </p:cNvPr>
          <p:cNvSpPr>
            <a:spLocks noGrp="1"/>
          </p:cNvSpPr>
          <p:nvPr>
            <p:ph idx="1"/>
          </p:nvPr>
        </p:nvSpPr>
        <p:spPr>
          <a:xfrm>
            <a:off x="565150" y="2217737"/>
            <a:ext cx="10788650" cy="3751263"/>
          </a:xfrm>
        </p:spPr>
        <p:txBody>
          <a:bodyPr>
            <a:noAutofit/>
          </a:bodyPr>
          <a:lstStyle/>
          <a:p>
            <a:pPr marL="0" indent="0">
              <a:buNone/>
            </a:pPr>
            <a:r>
              <a:rPr lang="en-GB" sz="2400" b="1" dirty="0">
                <a:latin typeface="AvenirNext LT Pro Regular" panose="020B0504020202020204"/>
              </a:rPr>
              <a:t>‘In light of Professor Jane Hutton’s allegations, there should be a vote of no confidence in the USS Trustee’ </a:t>
            </a:r>
          </a:p>
          <a:p>
            <a:r>
              <a:rPr lang="en-GB" sz="2400" dirty="0">
                <a:latin typeface="AvenirNext LT Pro Regular" panose="020B0504020202020204"/>
              </a:rPr>
              <a:t>We understand that investigations are being undertaken following the concerns raised by Professor Jane Hutton, a USS board director. Without the full details it is difficult to comment, and doing so publicly may prejudice the investigations taking place. </a:t>
            </a:r>
          </a:p>
          <a:p>
            <a:r>
              <a:rPr lang="en-GB" sz="2400" dirty="0">
                <a:latin typeface="AvenirNext LT Pro Regular" panose="020B0504020202020204"/>
              </a:rPr>
              <a:t>However, it is worth noting that the USS Trustee has confirmed the decision to suspend Professor Hutton was supported unanimously by the board, including the independent and other UCU-nominated directors. </a:t>
            </a:r>
          </a:p>
          <a:p>
            <a:r>
              <a:rPr lang="en-GB" sz="2400" dirty="0">
                <a:latin typeface="AvenirNext LT Pro Regular" panose="020B0504020202020204"/>
              </a:rPr>
              <a:t>Employers have asked The Pensions Regulator and USS to keep stakeholders updated on this matter.</a:t>
            </a:r>
          </a:p>
          <a:p>
            <a:pPr>
              <a:lnSpc>
                <a:spcPct val="110000"/>
              </a:lnSpc>
            </a:pPr>
            <a:endParaRPr lang="en-GB" sz="2000" dirty="0">
              <a:latin typeface="AvenirNext LT Pro Regular" panose="020B0504020202020204" pitchFamily="34" charset="0"/>
            </a:endParaRPr>
          </a:p>
        </p:txBody>
      </p:sp>
      <p:sp>
        <p:nvSpPr>
          <p:cNvPr id="4" name="Slide Number Placeholder 3">
            <a:extLst>
              <a:ext uri="{FF2B5EF4-FFF2-40B4-BE49-F238E27FC236}">
                <a16:creationId xmlns:a16="http://schemas.microsoft.com/office/drawing/2014/main" id="{C52CE958-D27C-4613-BA31-4EB3ED1EC47F}"/>
              </a:ext>
            </a:extLst>
          </p:cNvPr>
          <p:cNvSpPr>
            <a:spLocks noGrp="1"/>
          </p:cNvSpPr>
          <p:nvPr>
            <p:ph type="sldNum" sz="quarter" idx="12"/>
          </p:nvPr>
        </p:nvSpPr>
        <p:spPr/>
        <p:txBody>
          <a:bodyPr/>
          <a:lstStyle/>
          <a:p>
            <a:fld id="{3B2F44BC-4952-4529-8C54-3057FECC78B7}" type="slidenum">
              <a:rPr lang="en-GB" smtClean="0"/>
              <a:pPr/>
              <a:t>11</a:t>
            </a:fld>
            <a:endParaRPr lang="en-GB" dirty="0"/>
          </a:p>
        </p:txBody>
      </p:sp>
    </p:spTree>
    <p:extLst>
      <p:ext uri="{BB962C8B-B14F-4D97-AF65-F5344CB8AC3E}">
        <p14:creationId xmlns:p14="http://schemas.microsoft.com/office/powerpoint/2010/main" val="212547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FF066-2B7B-4D31-BBD7-A3B65487D73E}"/>
              </a:ext>
            </a:extLst>
          </p:cNvPr>
          <p:cNvSpPr>
            <a:spLocks noGrp="1"/>
          </p:cNvSpPr>
          <p:nvPr>
            <p:ph type="title"/>
          </p:nvPr>
        </p:nvSpPr>
        <p:spPr>
          <a:xfrm>
            <a:off x="576573" y="558010"/>
            <a:ext cx="8602262" cy="1325563"/>
          </a:xfrm>
        </p:spPr>
        <p:txBody>
          <a:bodyPr/>
          <a:lstStyle/>
          <a:p>
            <a:r>
              <a:rPr lang="en-GB" dirty="0">
                <a:latin typeface="AvenirNext LT Pro Regular" panose="020B0504020202020204" pitchFamily="34" charset="0"/>
              </a:rPr>
              <a:t>Joint Expert Panel: Phase 2 </a:t>
            </a:r>
          </a:p>
        </p:txBody>
      </p:sp>
      <p:sp>
        <p:nvSpPr>
          <p:cNvPr id="8" name="Content Placeholder 2">
            <a:extLst>
              <a:ext uri="{FF2B5EF4-FFF2-40B4-BE49-F238E27FC236}">
                <a16:creationId xmlns:a16="http://schemas.microsoft.com/office/drawing/2014/main" id="{2BD66CE0-EAD7-4A53-B455-2BC10AAAA2FF}"/>
              </a:ext>
            </a:extLst>
          </p:cNvPr>
          <p:cNvSpPr>
            <a:spLocks noGrp="1"/>
          </p:cNvSpPr>
          <p:nvPr>
            <p:ph idx="1"/>
          </p:nvPr>
        </p:nvSpPr>
        <p:spPr>
          <a:xfrm>
            <a:off x="838200" y="1697986"/>
            <a:ext cx="10515600" cy="4602003"/>
          </a:xfrm>
        </p:spPr>
        <p:txBody>
          <a:bodyPr>
            <a:normAutofit fontScale="92500" lnSpcReduction="20000"/>
          </a:bodyPr>
          <a:lstStyle/>
          <a:p>
            <a:pPr fontAlgn="base"/>
            <a:r>
              <a:rPr lang="en-GB" dirty="0">
                <a:latin typeface="AvenirNext LT Pro Regular" panose="020B0504020202020204" pitchFamily="34" charset="0"/>
              </a:rPr>
              <a:t>The JEP  has been undertaking a second phase of work, looking at the ‘</a:t>
            </a:r>
            <a:r>
              <a:rPr lang="en-US" dirty="0">
                <a:latin typeface="AvenirNext LT Pro Regular" panose="020B0504020202020204" pitchFamily="34" charset="0"/>
                <a:hlinkClick r:id="rId3"/>
              </a:rPr>
              <a:t>valuation process, methodology and governance’ and ‘considering how the long-term sustainability of the scheme can be secured.’ </a:t>
            </a:r>
            <a:endParaRPr lang="en-US" dirty="0">
              <a:latin typeface="AvenirNext LT Pro Regular" panose="020B0504020202020204" pitchFamily="34" charset="0"/>
            </a:endParaRPr>
          </a:p>
          <a:p>
            <a:pPr fontAlgn="base"/>
            <a:r>
              <a:rPr lang="en-GB" dirty="0">
                <a:latin typeface="AvenirNext LT Pro Regular" panose="020B0504020202020204" pitchFamily="34" charset="0"/>
              </a:rPr>
              <a:t>The panel will report in the autumn, and its findings will inform the next valuation of USS in 2020</a:t>
            </a:r>
          </a:p>
          <a:p>
            <a:pPr fontAlgn="base"/>
            <a:r>
              <a:rPr lang="en-US" dirty="0">
                <a:latin typeface="AvenirNext LT Pro Regular" panose="020B0504020202020204" pitchFamily="34" charset="0"/>
              </a:rPr>
              <a:t>We hope its work will help to regain the confidence of scheme members following recent controversy over the way things are being run </a:t>
            </a:r>
          </a:p>
          <a:p>
            <a:pPr fontAlgn="base"/>
            <a:r>
              <a:rPr lang="en-US" dirty="0">
                <a:latin typeface="AvenirNext LT Pro Regular" panose="020B0504020202020204" pitchFamily="34" charset="0"/>
              </a:rPr>
              <a:t>A long-term sustainable solution is in everyone’s interest </a:t>
            </a:r>
          </a:p>
          <a:p>
            <a:pPr fontAlgn="base"/>
            <a:r>
              <a:rPr lang="en-GB" dirty="0">
                <a:latin typeface="AvenirNext LT Pro Regular" panose="020B0504020202020204" pitchFamily="34" charset="0"/>
              </a:rPr>
              <a:t>JEP 2 will explore long-term options on flexibility – as the current model may not be appropriate for all employers and (for example) not all members want to pay the same contribution level</a:t>
            </a:r>
          </a:p>
          <a:p>
            <a:pPr fontAlgn="base"/>
            <a:endParaRPr lang="en-GB" dirty="0">
              <a:latin typeface="AvenirNext LT Pro Regular" panose="020B0504020202020204" pitchFamily="34" charset="0"/>
            </a:endParaRPr>
          </a:p>
          <a:p>
            <a:endParaRPr lang="en-GB" dirty="0">
              <a:latin typeface="AvenirNext LT Pro Regular" panose="020B0504020202020204" pitchFamily="34" charset="0"/>
            </a:endParaRPr>
          </a:p>
        </p:txBody>
      </p:sp>
      <p:sp>
        <p:nvSpPr>
          <p:cNvPr id="3" name="Slide Number Placeholder 2">
            <a:extLst>
              <a:ext uri="{FF2B5EF4-FFF2-40B4-BE49-F238E27FC236}">
                <a16:creationId xmlns:a16="http://schemas.microsoft.com/office/drawing/2014/main" id="{B062BE33-10BD-4ED2-85BB-5830C3DEE52D}"/>
              </a:ext>
            </a:extLst>
          </p:cNvPr>
          <p:cNvSpPr>
            <a:spLocks noGrp="1"/>
          </p:cNvSpPr>
          <p:nvPr>
            <p:ph type="sldNum" sz="quarter" idx="12"/>
          </p:nvPr>
        </p:nvSpPr>
        <p:spPr/>
        <p:txBody>
          <a:bodyPr/>
          <a:lstStyle/>
          <a:p>
            <a:fld id="{3B2F44BC-4952-4529-8C54-3057FECC78B7}" type="slidenum">
              <a:rPr lang="en-GB" smtClean="0"/>
              <a:pPr/>
              <a:t>12</a:t>
            </a:fld>
            <a:endParaRPr lang="en-GB" dirty="0"/>
          </a:p>
        </p:txBody>
      </p:sp>
    </p:spTree>
    <p:extLst>
      <p:ext uri="{BB962C8B-B14F-4D97-AF65-F5344CB8AC3E}">
        <p14:creationId xmlns:p14="http://schemas.microsoft.com/office/powerpoint/2010/main" val="3682237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FF066-2B7B-4D31-BBD7-A3B65487D73E}"/>
              </a:ext>
            </a:extLst>
          </p:cNvPr>
          <p:cNvSpPr>
            <a:spLocks noGrp="1"/>
          </p:cNvSpPr>
          <p:nvPr>
            <p:ph type="title"/>
          </p:nvPr>
        </p:nvSpPr>
        <p:spPr/>
        <p:txBody>
          <a:bodyPr/>
          <a:lstStyle/>
          <a:p>
            <a:r>
              <a:rPr lang="en-US" dirty="0">
                <a:latin typeface="AvenirNext LT Pro Regular" panose="020B0504020202020204" pitchFamily="34" charset="0"/>
              </a:rPr>
              <a:t>USS will remain a highly </a:t>
            </a:r>
            <a:br>
              <a:rPr lang="en-US" dirty="0">
                <a:latin typeface="AvenirNext LT Pro Regular" panose="020B0504020202020204" pitchFamily="34" charset="0"/>
              </a:rPr>
            </a:br>
            <a:r>
              <a:rPr lang="en-US" dirty="0">
                <a:latin typeface="AvenirNext LT Pro Regular" panose="020B0504020202020204" pitchFamily="34" charset="0"/>
              </a:rPr>
              <a:t>valuable staff benefit</a:t>
            </a:r>
          </a:p>
        </p:txBody>
      </p:sp>
      <p:sp>
        <p:nvSpPr>
          <p:cNvPr id="3" name="Slide Number Placeholder 2">
            <a:extLst>
              <a:ext uri="{FF2B5EF4-FFF2-40B4-BE49-F238E27FC236}">
                <a16:creationId xmlns:a16="http://schemas.microsoft.com/office/drawing/2014/main" id="{B062BE33-10BD-4ED2-85BB-5830C3DEE52D}"/>
              </a:ext>
            </a:extLst>
          </p:cNvPr>
          <p:cNvSpPr>
            <a:spLocks noGrp="1"/>
          </p:cNvSpPr>
          <p:nvPr>
            <p:ph type="sldNum" sz="quarter" idx="12"/>
          </p:nvPr>
        </p:nvSpPr>
        <p:spPr/>
        <p:txBody>
          <a:bodyPr/>
          <a:lstStyle/>
          <a:p>
            <a:fld id="{3B2F44BC-4952-4529-8C54-3057FECC78B7}" type="slidenum">
              <a:rPr lang="en-US"/>
              <a:pPr/>
              <a:t>13</a:t>
            </a:fld>
            <a:endParaRPr lang="en-US"/>
          </a:p>
        </p:txBody>
      </p:sp>
      <p:pic>
        <p:nvPicPr>
          <p:cNvPr id="12" name="Picture 11">
            <a:extLst>
              <a:ext uri="{FF2B5EF4-FFF2-40B4-BE49-F238E27FC236}">
                <a16:creationId xmlns:a16="http://schemas.microsoft.com/office/drawing/2014/main" id="{93517E56-0D23-4D74-A314-CD0F5C9CB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786" y="2442714"/>
            <a:ext cx="7475104" cy="2556570"/>
          </a:xfrm>
          <a:prstGeom prst="rect">
            <a:avLst/>
          </a:prstGeom>
        </p:spPr>
      </p:pic>
      <p:pic>
        <p:nvPicPr>
          <p:cNvPr id="15" name="Picture 14" descr="A close up of text on a white background&#10;&#10;Description automatically generated">
            <a:extLst>
              <a:ext uri="{FF2B5EF4-FFF2-40B4-BE49-F238E27FC236}">
                <a16:creationId xmlns:a16="http://schemas.microsoft.com/office/drawing/2014/main" id="{EDEC31EC-1989-41A8-BC88-0526F2DB39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0827" y="2153660"/>
            <a:ext cx="3739387" cy="3134678"/>
          </a:xfrm>
          <a:prstGeom prst="rect">
            <a:avLst/>
          </a:prstGeom>
        </p:spPr>
      </p:pic>
    </p:spTree>
    <p:extLst>
      <p:ext uri="{BB962C8B-B14F-4D97-AF65-F5344CB8AC3E}">
        <p14:creationId xmlns:p14="http://schemas.microsoft.com/office/powerpoint/2010/main" val="2924148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FF066-2B7B-4D31-BBD7-A3B65487D73E}"/>
              </a:ext>
            </a:extLst>
          </p:cNvPr>
          <p:cNvSpPr>
            <a:spLocks noGrp="1"/>
          </p:cNvSpPr>
          <p:nvPr>
            <p:ph type="title"/>
          </p:nvPr>
        </p:nvSpPr>
        <p:spPr>
          <a:xfrm>
            <a:off x="576573" y="558010"/>
            <a:ext cx="8602262" cy="1325563"/>
          </a:xfrm>
        </p:spPr>
        <p:txBody>
          <a:bodyPr>
            <a:normAutofit/>
          </a:bodyPr>
          <a:lstStyle/>
          <a:p>
            <a:r>
              <a:rPr lang="en-GB" dirty="0">
                <a:latin typeface="AvenirNext LT Pro Regular" panose="020B0504020202020204" pitchFamily="34" charset="0"/>
              </a:rPr>
              <a:t>Summary</a:t>
            </a:r>
          </a:p>
        </p:txBody>
      </p:sp>
      <p:sp>
        <p:nvSpPr>
          <p:cNvPr id="8" name="Content Placeholder 2">
            <a:extLst>
              <a:ext uri="{FF2B5EF4-FFF2-40B4-BE49-F238E27FC236}">
                <a16:creationId xmlns:a16="http://schemas.microsoft.com/office/drawing/2014/main" id="{2BD66CE0-EAD7-4A53-B455-2BC10AAAA2FF}"/>
              </a:ext>
            </a:extLst>
          </p:cNvPr>
          <p:cNvSpPr>
            <a:spLocks noGrp="1"/>
          </p:cNvSpPr>
          <p:nvPr>
            <p:ph idx="1"/>
          </p:nvPr>
        </p:nvSpPr>
        <p:spPr>
          <a:xfrm>
            <a:off x="838200" y="1941117"/>
            <a:ext cx="10515600" cy="4351338"/>
          </a:xfrm>
        </p:spPr>
        <p:txBody>
          <a:bodyPr>
            <a:normAutofit/>
          </a:bodyPr>
          <a:lstStyle/>
          <a:p>
            <a:r>
              <a:rPr lang="en-GB" dirty="0">
                <a:latin typeface="AvenirNext LT Pro Regular" panose="020B0504020202020204" pitchFamily="34" charset="0"/>
              </a:rPr>
              <a:t>Employers support concluding the current valuation with total contributions of 30.7% of salary, and share contributions increases 65:35 with members. Benefits will be unchanged</a:t>
            </a:r>
          </a:p>
          <a:p>
            <a:r>
              <a:rPr lang="en-GB" dirty="0">
                <a:latin typeface="AvenirNext LT Pro Regular" panose="020B0504020202020204" pitchFamily="34" charset="0"/>
              </a:rPr>
              <a:t>Without this, much higher contributions would have been due in October 2019 and April 2020 under previous ‘backstop’</a:t>
            </a:r>
          </a:p>
          <a:p>
            <a:r>
              <a:rPr lang="en-GB" dirty="0">
                <a:latin typeface="AvenirNext LT Pro Regular" panose="020B0504020202020204" pitchFamily="34" charset="0"/>
              </a:rPr>
              <a:t>The Joint Expert Panel will report in autumn with recommendations to reform scheme governance and future valuations, and employers want to work with the union to improve confidence in the valuation process</a:t>
            </a:r>
          </a:p>
          <a:p>
            <a:r>
              <a:rPr lang="en-GB" dirty="0">
                <a:latin typeface="AvenirNext LT Pro Regular" panose="020B0504020202020204" pitchFamily="34" charset="0"/>
              </a:rPr>
              <a:t>The next valuation of the scheme will take place in 2020</a:t>
            </a:r>
          </a:p>
          <a:p>
            <a:pPr fontAlgn="base"/>
            <a:endParaRPr lang="en-GB" dirty="0">
              <a:latin typeface="AvenirNext LT Pro Regular" panose="020B0504020202020204" pitchFamily="34" charset="0"/>
            </a:endParaRPr>
          </a:p>
        </p:txBody>
      </p:sp>
      <p:sp>
        <p:nvSpPr>
          <p:cNvPr id="3" name="Slide Number Placeholder 2">
            <a:extLst>
              <a:ext uri="{FF2B5EF4-FFF2-40B4-BE49-F238E27FC236}">
                <a16:creationId xmlns:a16="http://schemas.microsoft.com/office/drawing/2014/main" id="{B062BE33-10BD-4ED2-85BB-5830C3DEE52D}"/>
              </a:ext>
            </a:extLst>
          </p:cNvPr>
          <p:cNvSpPr>
            <a:spLocks noGrp="1"/>
          </p:cNvSpPr>
          <p:nvPr>
            <p:ph type="sldNum" sz="quarter" idx="12"/>
          </p:nvPr>
        </p:nvSpPr>
        <p:spPr/>
        <p:txBody>
          <a:bodyPr/>
          <a:lstStyle/>
          <a:p>
            <a:fld id="{3B2F44BC-4952-4529-8C54-3057FECC78B7}" type="slidenum">
              <a:rPr lang="en-GB" smtClean="0"/>
              <a:pPr/>
              <a:t>14</a:t>
            </a:fld>
            <a:endParaRPr lang="en-GB" dirty="0"/>
          </a:p>
        </p:txBody>
      </p:sp>
    </p:spTree>
    <p:extLst>
      <p:ext uri="{BB962C8B-B14F-4D97-AF65-F5344CB8AC3E}">
        <p14:creationId xmlns:p14="http://schemas.microsoft.com/office/powerpoint/2010/main" val="3527932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FF066-2B7B-4D31-BBD7-A3B65487D73E}"/>
              </a:ext>
            </a:extLst>
          </p:cNvPr>
          <p:cNvSpPr>
            <a:spLocks noGrp="1"/>
          </p:cNvSpPr>
          <p:nvPr>
            <p:ph type="title"/>
          </p:nvPr>
        </p:nvSpPr>
        <p:spPr>
          <a:xfrm>
            <a:off x="838200" y="365125"/>
            <a:ext cx="10515600" cy="1325563"/>
          </a:xfrm>
        </p:spPr>
        <p:txBody>
          <a:bodyPr/>
          <a:lstStyle/>
          <a:p>
            <a:r>
              <a:rPr lang="en-GB" dirty="0">
                <a:latin typeface="AvenirNext LT Pro Regular" panose="020B0504020202020204" pitchFamily="34" charset="0"/>
              </a:rPr>
              <a:t>Headlines</a:t>
            </a:r>
          </a:p>
        </p:txBody>
      </p:sp>
      <p:sp>
        <p:nvSpPr>
          <p:cNvPr id="3" name="Content Placeholder 2">
            <a:extLst>
              <a:ext uri="{FF2B5EF4-FFF2-40B4-BE49-F238E27FC236}">
                <a16:creationId xmlns:a16="http://schemas.microsoft.com/office/drawing/2014/main" id="{356C94F4-770D-4574-BEBC-7A26F004F304}"/>
              </a:ext>
            </a:extLst>
          </p:cNvPr>
          <p:cNvSpPr>
            <a:spLocks noGrp="1"/>
          </p:cNvSpPr>
          <p:nvPr>
            <p:ph idx="1"/>
          </p:nvPr>
        </p:nvSpPr>
        <p:spPr>
          <a:xfrm>
            <a:off x="838200" y="1576167"/>
            <a:ext cx="10515600" cy="5138958"/>
          </a:xfrm>
        </p:spPr>
        <p:txBody>
          <a:bodyPr>
            <a:normAutofit fontScale="92500" lnSpcReduction="10000"/>
          </a:bodyPr>
          <a:lstStyle/>
          <a:p>
            <a:r>
              <a:rPr lang="en-GB" dirty="0">
                <a:latin typeface="AvenirNext LT Pro Regular" panose="020B0504020202020204" pitchFamily="34" charset="0"/>
              </a:rPr>
              <a:t>Pensions benefits to remain unchanged</a:t>
            </a:r>
          </a:p>
          <a:p>
            <a:r>
              <a:rPr lang="en-GB" dirty="0">
                <a:latin typeface="AvenirNext LT Pro Regular" panose="020B0504020202020204" pitchFamily="34" charset="0"/>
              </a:rPr>
              <a:t>Employers supported the conclusion of the current valuation based on a continuing strong covenant, with total contributions of 30.7% of salary</a:t>
            </a:r>
          </a:p>
          <a:p>
            <a:r>
              <a:rPr lang="en-GB" dirty="0">
                <a:latin typeface="AvenirNext LT Pro Regular" panose="020B0504020202020204" pitchFamily="34" charset="0"/>
              </a:rPr>
              <a:t>Employers will pay the bigger share of the contributions increases 65:35 with members. Contributions from 1 October 2019:</a:t>
            </a:r>
          </a:p>
          <a:p>
            <a:pPr lvl="1"/>
            <a:r>
              <a:rPr lang="en-GB" dirty="0">
                <a:latin typeface="AvenirNext LT Pro Regular" panose="020B0504020202020204" pitchFamily="34" charset="0"/>
              </a:rPr>
              <a:t>21.1% for employers</a:t>
            </a:r>
          </a:p>
          <a:p>
            <a:pPr lvl="1"/>
            <a:r>
              <a:rPr lang="en-GB" dirty="0">
                <a:latin typeface="AvenirNext LT Pro Regular" panose="020B0504020202020204" pitchFamily="34" charset="0"/>
              </a:rPr>
              <a:t>9.6% for members</a:t>
            </a:r>
          </a:p>
          <a:p>
            <a:r>
              <a:rPr lang="en-GB" dirty="0">
                <a:latin typeface="AvenirNext LT Pro Regular" panose="020B0504020202020204" pitchFamily="34" charset="0"/>
              </a:rPr>
              <a:t>Without this decision, much higher contributions would have been due in October 2019 and April 2020 for both members and employers</a:t>
            </a:r>
          </a:p>
          <a:p>
            <a:r>
              <a:rPr lang="en-GB" dirty="0">
                <a:latin typeface="AvenirNext LT Pro Regular" panose="020B0504020202020204" pitchFamily="34" charset="0"/>
              </a:rPr>
              <a:t>The Joint Expert Panel (JEP) will report in autumn with recommendations to reform scheme governance and future valuations</a:t>
            </a:r>
          </a:p>
          <a:p>
            <a:endParaRPr lang="en-GB" dirty="0">
              <a:latin typeface="AvenirNext LT Pro Regular" panose="020B0504020202020204" pitchFamily="34" charset="0"/>
            </a:endParaRPr>
          </a:p>
        </p:txBody>
      </p:sp>
      <p:sp>
        <p:nvSpPr>
          <p:cNvPr id="4" name="Slide Number Placeholder 3">
            <a:extLst>
              <a:ext uri="{FF2B5EF4-FFF2-40B4-BE49-F238E27FC236}">
                <a16:creationId xmlns:a16="http://schemas.microsoft.com/office/drawing/2014/main" id="{933755D3-5B20-42B6-A8E3-AE57F396E842}"/>
              </a:ext>
            </a:extLst>
          </p:cNvPr>
          <p:cNvSpPr>
            <a:spLocks noGrp="1"/>
          </p:cNvSpPr>
          <p:nvPr>
            <p:ph type="sldNum" sz="quarter" idx="12"/>
          </p:nvPr>
        </p:nvSpPr>
        <p:spPr/>
        <p:txBody>
          <a:bodyPr/>
          <a:lstStyle/>
          <a:p>
            <a:fld id="{3B2F44BC-4952-4529-8C54-3057FECC78B7}" type="slidenum">
              <a:rPr lang="en-GB" smtClean="0"/>
              <a:pPr/>
              <a:t>2</a:t>
            </a:fld>
            <a:endParaRPr lang="en-GB" dirty="0"/>
          </a:p>
        </p:txBody>
      </p:sp>
    </p:spTree>
    <p:extLst>
      <p:ext uri="{BB962C8B-B14F-4D97-AF65-F5344CB8AC3E}">
        <p14:creationId xmlns:p14="http://schemas.microsoft.com/office/powerpoint/2010/main" val="1892416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FF066-2B7B-4D31-BBD7-A3B65487D73E}"/>
              </a:ext>
            </a:extLst>
          </p:cNvPr>
          <p:cNvSpPr>
            <a:spLocks noGrp="1"/>
          </p:cNvSpPr>
          <p:nvPr>
            <p:ph type="title"/>
          </p:nvPr>
        </p:nvSpPr>
        <p:spPr>
          <a:xfrm>
            <a:off x="838200" y="365125"/>
            <a:ext cx="10515600" cy="1325563"/>
          </a:xfrm>
        </p:spPr>
        <p:txBody>
          <a:bodyPr/>
          <a:lstStyle/>
          <a:p>
            <a:r>
              <a:rPr lang="en-GB" dirty="0">
                <a:latin typeface="AvenirNext LT Pro Regular" panose="020B0504020202020204" pitchFamily="34" charset="0"/>
              </a:rPr>
              <a:t>Background</a:t>
            </a:r>
          </a:p>
        </p:txBody>
      </p:sp>
      <p:sp>
        <p:nvSpPr>
          <p:cNvPr id="3" name="Content Placeholder 2">
            <a:extLst>
              <a:ext uri="{FF2B5EF4-FFF2-40B4-BE49-F238E27FC236}">
                <a16:creationId xmlns:a16="http://schemas.microsoft.com/office/drawing/2014/main" id="{356C94F4-770D-4574-BEBC-7A26F004F304}"/>
              </a:ext>
            </a:extLst>
          </p:cNvPr>
          <p:cNvSpPr>
            <a:spLocks noGrp="1"/>
          </p:cNvSpPr>
          <p:nvPr>
            <p:ph idx="1"/>
          </p:nvPr>
        </p:nvSpPr>
        <p:spPr>
          <a:xfrm>
            <a:off x="838200" y="1466194"/>
            <a:ext cx="10629900" cy="4750786"/>
          </a:xfrm>
        </p:spPr>
        <p:txBody>
          <a:bodyPr>
            <a:noAutofit/>
          </a:bodyPr>
          <a:lstStyle/>
          <a:p>
            <a:pPr>
              <a:lnSpc>
                <a:spcPct val="110000"/>
              </a:lnSpc>
            </a:pPr>
            <a:r>
              <a:rPr lang="en-GB" sz="2200" dirty="0">
                <a:latin typeface="AvenirNext LT Pro Regular" panose="020B0504020202020204" pitchFamily="34" charset="0"/>
              </a:rPr>
              <a:t>No agreement on 2017 valuation: USS concluded it by creating a </a:t>
            </a:r>
            <a:r>
              <a:rPr lang="en-GB" sz="2200" b="1" dirty="0">
                <a:latin typeface="AvenirNext LT Pro Regular" panose="020B0504020202020204" pitchFamily="34" charset="0"/>
              </a:rPr>
              <a:t>35.6% backstop</a:t>
            </a:r>
            <a:r>
              <a:rPr lang="en-GB" sz="2200" dirty="0">
                <a:latin typeface="AvenirNext LT Pro Regular" panose="020B0504020202020204" pitchFamily="34" charset="0"/>
              </a:rPr>
              <a:t> from April 2020 (with interim increases in April 2019 and October 2019), but agreed to carry out a new 2018 valuation to consider the JEP recommendations.</a:t>
            </a:r>
          </a:p>
          <a:p>
            <a:pPr>
              <a:lnSpc>
                <a:spcPct val="110000"/>
              </a:lnSpc>
            </a:pPr>
            <a:r>
              <a:rPr lang="en-US" sz="2200" dirty="0">
                <a:latin typeface="AvenirNext LT Pro Regular" panose="020B0504020202020204" pitchFamily="34" charset="0"/>
              </a:rPr>
              <a:t>USS presented a </a:t>
            </a:r>
            <a:r>
              <a:rPr lang="en-US" sz="2200" b="1" dirty="0">
                <a:latin typeface="AvenirNext LT Pro Regular" panose="020B0504020202020204" pitchFamily="34" charset="0"/>
              </a:rPr>
              <a:t>30.7% contribution solution </a:t>
            </a:r>
            <a:r>
              <a:rPr lang="en-US" sz="2200" dirty="0">
                <a:latin typeface="AvenirNext LT Pro Regular" panose="020B0504020202020204" pitchFamily="34" charset="0"/>
              </a:rPr>
              <a:t>to the 2018 valuation which superseded the backstop increases from October 2019. This is broadly in line with the JEP report and retains current levels of benefits at a lower price for both members and employers than the backstop, until October 2021 when higher contributions will be due (11% for members, 23.7% for employers)</a:t>
            </a:r>
          </a:p>
          <a:p>
            <a:pPr>
              <a:lnSpc>
                <a:spcPct val="110000"/>
              </a:lnSpc>
            </a:pPr>
            <a:r>
              <a:rPr lang="en-US" sz="2200" dirty="0">
                <a:latin typeface="AvenirNext LT Pro Regular" panose="020B0504020202020204" pitchFamily="34" charset="0"/>
              </a:rPr>
              <a:t>This solution was formally consulted on and discussed by the USS Joint Negotiating Committee.  Employers reluctantly support the solution; UCU opposed it.</a:t>
            </a:r>
          </a:p>
        </p:txBody>
      </p:sp>
      <p:sp>
        <p:nvSpPr>
          <p:cNvPr id="4" name="Slide Number Placeholder 3">
            <a:extLst>
              <a:ext uri="{FF2B5EF4-FFF2-40B4-BE49-F238E27FC236}">
                <a16:creationId xmlns:a16="http://schemas.microsoft.com/office/drawing/2014/main" id="{BE0B650D-ADAB-4B6A-820E-552B020FEFDB}"/>
              </a:ext>
            </a:extLst>
          </p:cNvPr>
          <p:cNvSpPr>
            <a:spLocks noGrp="1"/>
          </p:cNvSpPr>
          <p:nvPr>
            <p:ph type="sldNum" sz="quarter" idx="12"/>
          </p:nvPr>
        </p:nvSpPr>
        <p:spPr/>
        <p:txBody>
          <a:bodyPr/>
          <a:lstStyle/>
          <a:p>
            <a:fld id="{3B2F44BC-4952-4529-8C54-3057FECC78B7}" type="slidenum">
              <a:rPr lang="en-GB" smtClean="0"/>
              <a:pPr/>
              <a:t>3</a:t>
            </a:fld>
            <a:endParaRPr lang="en-GB" dirty="0"/>
          </a:p>
        </p:txBody>
      </p:sp>
    </p:spTree>
    <p:extLst>
      <p:ext uri="{BB962C8B-B14F-4D97-AF65-F5344CB8AC3E}">
        <p14:creationId xmlns:p14="http://schemas.microsoft.com/office/powerpoint/2010/main" val="751269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FF066-2B7B-4D31-BBD7-A3B65487D73E}"/>
              </a:ext>
            </a:extLst>
          </p:cNvPr>
          <p:cNvSpPr>
            <a:spLocks noGrp="1"/>
          </p:cNvSpPr>
          <p:nvPr>
            <p:ph type="title"/>
          </p:nvPr>
        </p:nvSpPr>
        <p:spPr>
          <a:xfrm>
            <a:off x="585281" y="187660"/>
            <a:ext cx="10515600" cy="1688765"/>
          </a:xfrm>
        </p:spPr>
        <p:txBody>
          <a:bodyPr/>
          <a:lstStyle/>
          <a:p>
            <a:r>
              <a:rPr lang="en-GB" dirty="0">
                <a:latin typeface="AvenirNext LT Pro Regular" panose="020B0504020202020204" pitchFamily="34" charset="0"/>
              </a:rPr>
              <a:t>Contribution rates</a:t>
            </a:r>
          </a:p>
        </p:txBody>
      </p:sp>
      <p:sp>
        <p:nvSpPr>
          <p:cNvPr id="3" name="Slide Number Placeholder 2">
            <a:extLst>
              <a:ext uri="{FF2B5EF4-FFF2-40B4-BE49-F238E27FC236}">
                <a16:creationId xmlns:a16="http://schemas.microsoft.com/office/drawing/2014/main" id="{07DB7547-73F5-477B-9B38-70756FB01CA9}"/>
              </a:ext>
            </a:extLst>
          </p:cNvPr>
          <p:cNvSpPr>
            <a:spLocks noGrp="1"/>
          </p:cNvSpPr>
          <p:nvPr>
            <p:ph type="sldNum" sz="quarter" idx="12"/>
          </p:nvPr>
        </p:nvSpPr>
        <p:spPr/>
        <p:txBody>
          <a:bodyPr/>
          <a:lstStyle/>
          <a:p>
            <a:fld id="{3B2F44BC-4952-4529-8C54-3057FECC78B7}" type="slidenum">
              <a:rPr lang="en-GB" smtClean="0"/>
              <a:pPr/>
              <a:t>4</a:t>
            </a:fld>
            <a:endParaRPr lang="en-GB" dirty="0"/>
          </a:p>
        </p:txBody>
      </p:sp>
      <p:pic>
        <p:nvPicPr>
          <p:cNvPr id="6" name="Picture 5" descr="A close up of a logo&#10;&#10;Description automatically generated">
            <a:extLst>
              <a:ext uri="{FF2B5EF4-FFF2-40B4-BE49-F238E27FC236}">
                <a16:creationId xmlns:a16="http://schemas.microsoft.com/office/drawing/2014/main" id="{181B8A41-6F56-4B80-A8E8-BEF9C6D2DD41}"/>
              </a:ext>
            </a:extLst>
          </p:cNvPr>
          <p:cNvPicPr>
            <a:picLocks noChangeAspect="1"/>
          </p:cNvPicPr>
          <p:nvPr/>
        </p:nvPicPr>
        <p:blipFill rotWithShape="1">
          <a:blip r:embed="rId3">
            <a:extLst>
              <a:ext uri="{28A0092B-C50C-407E-A947-70E740481C1C}">
                <a14:useLocalDpi xmlns:a14="http://schemas.microsoft.com/office/drawing/2010/main" val="0"/>
              </a:ext>
            </a:extLst>
          </a:blip>
          <a:srcRect l="3214" t="24544" r="2710" b="24542"/>
          <a:stretch/>
        </p:blipFill>
        <p:spPr>
          <a:xfrm>
            <a:off x="391886" y="2246539"/>
            <a:ext cx="11469614" cy="3105151"/>
          </a:xfrm>
          <a:prstGeom prst="rect">
            <a:avLst/>
          </a:prstGeom>
        </p:spPr>
      </p:pic>
    </p:spTree>
    <p:extLst>
      <p:ext uri="{BB962C8B-B14F-4D97-AF65-F5344CB8AC3E}">
        <p14:creationId xmlns:p14="http://schemas.microsoft.com/office/powerpoint/2010/main" val="223706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BA7BC8-28BB-49B1-9B84-4D3EB20AEA1D}"/>
              </a:ext>
            </a:extLst>
          </p:cNvPr>
          <p:cNvSpPr>
            <a:spLocks noGrp="1"/>
          </p:cNvSpPr>
          <p:nvPr>
            <p:ph type="sldNum" sz="quarter" idx="12"/>
          </p:nvPr>
        </p:nvSpPr>
        <p:spPr/>
        <p:txBody>
          <a:bodyPr/>
          <a:lstStyle/>
          <a:p>
            <a:fld id="{3B2F44BC-4952-4529-8C54-3057FECC78B7}" type="slidenum">
              <a:rPr lang="en-GB" smtClean="0"/>
              <a:pPr/>
              <a:t>5</a:t>
            </a:fld>
            <a:endParaRPr lang="en-GB" dirty="0"/>
          </a:p>
        </p:txBody>
      </p:sp>
      <p:sp>
        <p:nvSpPr>
          <p:cNvPr id="2" name="Title 1">
            <a:extLst>
              <a:ext uri="{FF2B5EF4-FFF2-40B4-BE49-F238E27FC236}">
                <a16:creationId xmlns:a16="http://schemas.microsoft.com/office/drawing/2014/main" id="{425FF066-2B7B-4D31-BBD7-A3B65487D73E}"/>
              </a:ext>
            </a:extLst>
          </p:cNvPr>
          <p:cNvSpPr>
            <a:spLocks noGrp="1"/>
          </p:cNvSpPr>
          <p:nvPr>
            <p:ph type="title"/>
          </p:nvPr>
        </p:nvSpPr>
        <p:spPr>
          <a:xfrm>
            <a:off x="328385" y="789354"/>
            <a:ext cx="10515600" cy="1325563"/>
          </a:xfrm>
        </p:spPr>
        <p:txBody>
          <a:bodyPr>
            <a:normAutofit fontScale="90000"/>
          </a:bodyPr>
          <a:lstStyle/>
          <a:p>
            <a:r>
              <a:rPr lang="en-GB" sz="4000" dirty="0">
                <a:latin typeface="AvenirNext LT Pro Regular" panose="020B0504020202020204" pitchFamily="34" charset="0"/>
              </a:rPr>
              <a:t>Without this decision, members would have faced higher contributions under the backstop</a:t>
            </a:r>
          </a:p>
        </p:txBody>
      </p:sp>
      <p:pic>
        <p:nvPicPr>
          <p:cNvPr id="5" name="Picture 4" descr="A screenshot of a cell phone&#10;&#10;Description automatically generated">
            <a:extLst>
              <a:ext uri="{FF2B5EF4-FFF2-40B4-BE49-F238E27FC236}">
                <a16:creationId xmlns:a16="http://schemas.microsoft.com/office/drawing/2014/main" id="{D30B122D-7DBB-43E5-AA8D-684FED289BA5}"/>
              </a:ext>
            </a:extLst>
          </p:cNvPr>
          <p:cNvPicPr>
            <a:picLocks noChangeAspect="1"/>
          </p:cNvPicPr>
          <p:nvPr/>
        </p:nvPicPr>
        <p:blipFill rotWithShape="1">
          <a:blip r:embed="rId3">
            <a:extLst>
              <a:ext uri="{28A0092B-C50C-407E-A947-70E740481C1C}">
                <a14:useLocalDpi xmlns:a14="http://schemas.microsoft.com/office/drawing/2010/main" val="0"/>
              </a:ext>
            </a:extLst>
          </a:blip>
          <a:srcRect l="2694" t="28459" r="2711" b="19130"/>
          <a:stretch/>
        </p:blipFill>
        <p:spPr>
          <a:xfrm>
            <a:off x="328385" y="2388010"/>
            <a:ext cx="11533116" cy="3197312"/>
          </a:xfrm>
          <a:prstGeom prst="rect">
            <a:avLst/>
          </a:prstGeom>
        </p:spPr>
      </p:pic>
      <p:sp>
        <p:nvSpPr>
          <p:cNvPr id="7" name="TextBox 6">
            <a:extLst>
              <a:ext uri="{FF2B5EF4-FFF2-40B4-BE49-F238E27FC236}">
                <a16:creationId xmlns:a16="http://schemas.microsoft.com/office/drawing/2014/main" id="{5FF098C6-75C1-4B04-8994-1F1724B15341}"/>
              </a:ext>
            </a:extLst>
          </p:cNvPr>
          <p:cNvSpPr txBox="1"/>
          <p:nvPr/>
        </p:nvSpPr>
        <p:spPr>
          <a:xfrm>
            <a:off x="490613" y="6070897"/>
            <a:ext cx="6798461" cy="461665"/>
          </a:xfrm>
          <a:prstGeom prst="rect">
            <a:avLst/>
          </a:prstGeom>
          <a:noFill/>
        </p:spPr>
        <p:txBody>
          <a:bodyPr wrap="square" rtlCol="0">
            <a:spAutoFit/>
          </a:bodyPr>
          <a:lstStyle/>
          <a:p>
            <a:r>
              <a:rPr lang="en-US" baseline="30000" dirty="0">
                <a:latin typeface="Avenir Next LT Pro" panose="020B0604020202020204" pitchFamily="34" charset="0"/>
              </a:rPr>
              <a:t>* The average salary of a USS member as at 31 March 2017 was £42,659, which updated by an increase of 3% per annum equates to £45,256 as at 31 March 2019.</a:t>
            </a:r>
          </a:p>
        </p:txBody>
      </p:sp>
    </p:spTree>
    <p:extLst>
      <p:ext uri="{BB962C8B-B14F-4D97-AF65-F5344CB8AC3E}">
        <p14:creationId xmlns:p14="http://schemas.microsoft.com/office/powerpoint/2010/main" val="2496470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FF066-2B7B-4D31-BBD7-A3B65487D73E}"/>
              </a:ext>
            </a:extLst>
          </p:cNvPr>
          <p:cNvSpPr>
            <a:spLocks noGrp="1"/>
          </p:cNvSpPr>
          <p:nvPr>
            <p:ph type="title"/>
          </p:nvPr>
        </p:nvSpPr>
        <p:spPr>
          <a:xfrm>
            <a:off x="838200" y="704343"/>
            <a:ext cx="10772274" cy="1325563"/>
          </a:xfrm>
        </p:spPr>
        <p:txBody>
          <a:bodyPr>
            <a:normAutofit/>
          </a:bodyPr>
          <a:lstStyle/>
          <a:p>
            <a:r>
              <a:rPr lang="en-GB" dirty="0">
                <a:latin typeface="AvenirNext LT Pro Regular" panose="020B0504020202020204" pitchFamily="34" charset="0"/>
              </a:rPr>
              <a:t>Why ‘no detriment’ cannot be supported</a:t>
            </a:r>
          </a:p>
        </p:txBody>
      </p:sp>
      <p:sp>
        <p:nvSpPr>
          <p:cNvPr id="3" name="Content Placeholder 2">
            <a:extLst>
              <a:ext uri="{FF2B5EF4-FFF2-40B4-BE49-F238E27FC236}">
                <a16:creationId xmlns:a16="http://schemas.microsoft.com/office/drawing/2014/main" id="{356C94F4-770D-4574-BEBC-7A26F004F304}"/>
              </a:ext>
            </a:extLst>
          </p:cNvPr>
          <p:cNvSpPr>
            <a:spLocks noGrp="1"/>
          </p:cNvSpPr>
          <p:nvPr>
            <p:ph idx="1"/>
          </p:nvPr>
        </p:nvSpPr>
        <p:spPr>
          <a:xfrm>
            <a:off x="838200" y="1847344"/>
            <a:ext cx="10515600" cy="4685219"/>
          </a:xfrm>
        </p:spPr>
        <p:txBody>
          <a:bodyPr>
            <a:normAutofit lnSpcReduction="10000"/>
          </a:bodyPr>
          <a:lstStyle/>
          <a:p>
            <a:r>
              <a:rPr lang="en-GB" dirty="0">
                <a:latin typeface="AvenirNext LT Pro Regular" panose="020B0504020202020204" pitchFamily="34" charset="0"/>
              </a:rPr>
              <a:t>Employers have agreed an increase of 3.1% of salary to maintain benefits: contributions of 21.1% equate to employers paying an extra £250 million per year into the scheme</a:t>
            </a:r>
          </a:p>
          <a:p>
            <a:r>
              <a:rPr lang="en-GB" dirty="0">
                <a:latin typeface="AvenirNext LT Pro Regular" panose="020B0504020202020204" pitchFamily="34" charset="0"/>
              </a:rPr>
              <a:t>Extra measures agreed by employers give even stronger support for pensions promises</a:t>
            </a:r>
          </a:p>
          <a:p>
            <a:r>
              <a:rPr lang="en-GB" dirty="0">
                <a:latin typeface="AvenirNext LT Pro Regular" panose="020B0504020202020204" pitchFamily="34" charset="0"/>
              </a:rPr>
              <a:t>Contributions at this level will be extremely challenging for employers. To go higher would likely result in job cuts – impact on teaching and learning, student experience, and estates</a:t>
            </a:r>
          </a:p>
          <a:p>
            <a:r>
              <a:rPr lang="en-GB" dirty="0">
                <a:latin typeface="AvenirNext LT Pro Regular" panose="020B0504020202020204" pitchFamily="34" charset="0"/>
              </a:rPr>
              <a:t>It is clear that a ‘no detriment’ solution, where total contributions remain fixed at 26%, will not be acceptable to the USS Trustee or The Pensions Regulator</a:t>
            </a:r>
          </a:p>
        </p:txBody>
      </p:sp>
      <p:sp>
        <p:nvSpPr>
          <p:cNvPr id="4" name="Slide Number Placeholder 3">
            <a:extLst>
              <a:ext uri="{FF2B5EF4-FFF2-40B4-BE49-F238E27FC236}">
                <a16:creationId xmlns:a16="http://schemas.microsoft.com/office/drawing/2014/main" id="{81341707-5595-4073-938A-35EBED872256}"/>
              </a:ext>
            </a:extLst>
          </p:cNvPr>
          <p:cNvSpPr>
            <a:spLocks noGrp="1"/>
          </p:cNvSpPr>
          <p:nvPr>
            <p:ph type="sldNum" sz="quarter" idx="12"/>
          </p:nvPr>
        </p:nvSpPr>
        <p:spPr/>
        <p:txBody>
          <a:bodyPr/>
          <a:lstStyle/>
          <a:p>
            <a:fld id="{3B2F44BC-4952-4529-8C54-3057FECC78B7}" type="slidenum">
              <a:rPr lang="en-GB" smtClean="0"/>
              <a:pPr/>
              <a:t>6</a:t>
            </a:fld>
            <a:endParaRPr lang="en-GB" dirty="0"/>
          </a:p>
        </p:txBody>
      </p:sp>
    </p:spTree>
    <p:extLst>
      <p:ext uri="{BB962C8B-B14F-4D97-AF65-F5344CB8AC3E}">
        <p14:creationId xmlns:p14="http://schemas.microsoft.com/office/powerpoint/2010/main" val="1007848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FF066-2B7B-4D31-BBD7-A3B65487D73E}"/>
              </a:ext>
            </a:extLst>
          </p:cNvPr>
          <p:cNvSpPr>
            <a:spLocks noGrp="1"/>
          </p:cNvSpPr>
          <p:nvPr>
            <p:ph type="title"/>
          </p:nvPr>
        </p:nvSpPr>
        <p:spPr>
          <a:xfrm>
            <a:off x="838200" y="704343"/>
            <a:ext cx="10760242" cy="1325563"/>
          </a:xfrm>
        </p:spPr>
        <p:txBody>
          <a:bodyPr>
            <a:normAutofit/>
          </a:bodyPr>
          <a:lstStyle/>
          <a:p>
            <a:r>
              <a:rPr lang="en-GB" dirty="0">
                <a:latin typeface="AvenirNext LT Pro Regular" panose="020B0504020202020204" pitchFamily="34" charset="0"/>
              </a:rPr>
              <a:t>UCU rejected a compromise offer</a:t>
            </a:r>
          </a:p>
        </p:txBody>
      </p:sp>
      <p:sp>
        <p:nvSpPr>
          <p:cNvPr id="3" name="Content Placeholder 2">
            <a:extLst>
              <a:ext uri="{FF2B5EF4-FFF2-40B4-BE49-F238E27FC236}">
                <a16:creationId xmlns:a16="http://schemas.microsoft.com/office/drawing/2014/main" id="{356C94F4-770D-4574-BEBC-7A26F004F304}"/>
              </a:ext>
            </a:extLst>
          </p:cNvPr>
          <p:cNvSpPr>
            <a:spLocks noGrp="1"/>
          </p:cNvSpPr>
          <p:nvPr>
            <p:ph idx="1"/>
          </p:nvPr>
        </p:nvSpPr>
        <p:spPr>
          <a:xfrm>
            <a:off x="838200" y="1847344"/>
            <a:ext cx="10515600" cy="4685219"/>
          </a:xfrm>
        </p:spPr>
        <p:txBody>
          <a:bodyPr>
            <a:normAutofit/>
          </a:bodyPr>
          <a:lstStyle/>
          <a:p>
            <a:r>
              <a:rPr lang="en-GB" dirty="0">
                <a:latin typeface="AvenirNext LT Pro Regular" panose="020B0504020202020204" pitchFamily="34" charset="0"/>
              </a:rPr>
              <a:t>During the Joint Negotiating Committee’s discussions over how to split the increase in contributions, employers put forward an alternative proposal</a:t>
            </a:r>
          </a:p>
          <a:p>
            <a:r>
              <a:rPr lang="en-GB" dirty="0">
                <a:latin typeface="AvenirNext LT Pro Regular" panose="020B0504020202020204" pitchFamily="34" charset="0"/>
              </a:rPr>
              <a:t>The UUK negotiators offered to pay an additional 0.5%, resulting in a reduction of the member rate to 9.1% – exactly aligned with what was proposed by the Joint Expert Panel– on the condition that there would be no industrial action over pensions – subject to consultation</a:t>
            </a:r>
          </a:p>
          <a:p>
            <a:r>
              <a:rPr lang="en-GB" dirty="0">
                <a:latin typeface="AvenirNext LT Pro Regular" panose="020B0504020202020204" pitchFamily="34" charset="0"/>
              </a:rPr>
              <a:t>This offer was rejected by UCU who indicated they were unwilling to compromise, and refused to pay more than 8%</a:t>
            </a:r>
          </a:p>
        </p:txBody>
      </p:sp>
      <p:sp>
        <p:nvSpPr>
          <p:cNvPr id="4" name="Slide Number Placeholder 3">
            <a:extLst>
              <a:ext uri="{FF2B5EF4-FFF2-40B4-BE49-F238E27FC236}">
                <a16:creationId xmlns:a16="http://schemas.microsoft.com/office/drawing/2014/main" id="{81341707-5595-4073-938A-35EBED872256}"/>
              </a:ext>
            </a:extLst>
          </p:cNvPr>
          <p:cNvSpPr>
            <a:spLocks noGrp="1"/>
          </p:cNvSpPr>
          <p:nvPr>
            <p:ph type="sldNum" sz="quarter" idx="12"/>
          </p:nvPr>
        </p:nvSpPr>
        <p:spPr/>
        <p:txBody>
          <a:bodyPr/>
          <a:lstStyle/>
          <a:p>
            <a:fld id="{3B2F44BC-4952-4529-8C54-3057FECC78B7}" type="slidenum">
              <a:rPr lang="en-GB" smtClean="0"/>
              <a:pPr/>
              <a:t>7</a:t>
            </a:fld>
            <a:endParaRPr lang="en-GB" dirty="0"/>
          </a:p>
        </p:txBody>
      </p:sp>
    </p:spTree>
    <p:extLst>
      <p:ext uri="{BB962C8B-B14F-4D97-AF65-F5344CB8AC3E}">
        <p14:creationId xmlns:p14="http://schemas.microsoft.com/office/powerpoint/2010/main" val="202572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FF066-2B7B-4D31-BBD7-A3B65487D73E}"/>
              </a:ext>
            </a:extLst>
          </p:cNvPr>
          <p:cNvSpPr>
            <a:spLocks noGrp="1"/>
          </p:cNvSpPr>
          <p:nvPr>
            <p:ph type="title"/>
          </p:nvPr>
        </p:nvSpPr>
        <p:spPr>
          <a:xfrm>
            <a:off x="838200" y="712666"/>
            <a:ext cx="10515600" cy="1325563"/>
          </a:xfrm>
        </p:spPr>
        <p:txBody>
          <a:bodyPr/>
          <a:lstStyle/>
          <a:p>
            <a:r>
              <a:rPr lang="en-GB" dirty="0">
                <a:latin typeface="AvenirNext LT Pro Regular" panose="020B0504020202020204" pitchFamily="34" charset="0"/>
              </a:rPr>
              <a:t>Investment in staff</a:t>
            </a:r>
          </a:p>
        </p:txBody>
      </p:sp>
      <p:sp>
        <p:nvSpPr>
          <p:cNvPr id="4" name="Slide Number Placeholder 3">
            <a:extLst>
              <a:ext uri="{FF2B5EF4-FFF2-40B4-BE49-F238E27FC236}">
                <a16:creationId xmlns:a16="http://schemas.microsoft.com/office/drawing/2014/main" id="{B5E46C5B-C1A6-496F-BA82-1570B8B59B1C}"/>
              </a:ext>
            </a:extLst>
          </p:cNvPr>
          <p:cNvSpPr>
            <a:spLocks noGrp="1"/>
          </p:cNvSpPr>
          <p:nvPr>
            <p:ph type="sldNum" sz="quarter" idx="12"/>
          </p:nvPr>
        </p:nvSpPr>
        <p:spPr/>
        <p:txBody>
          <a:bodyPr/>
          <a:lstStyle/>
          <a:p>
            <a:fld id="{3B2F44BC-4952-4529-8C54-3057FECC78B7}" type="slidenum">
              <a:rPr lang="en-GB" smtClean="0"/>
              <a:pPr/>
              <a:t>8</a:t>
            </a:fld>
            <a:endParaRPr lang="en-GB" dirty="0"/>
          </a:p>
        </p:txBody>
      </p:sp>
      <p:pic>
        <p:nvPicPr>
          <p:cNvPr id="5" name="Picture 4">
            <a:extLst>
              <a:ext uri="{FF2B5EF4-FFF2-40B4-BE49-F238E27FC236}">
                <a16:creationId xmlns:a16="http://schemas.microsoft.com/office/drawing/2014/main" id="{A94CDAA1-9454-4C14-B213-2EA97E6CDD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20" y="2306599"/>
            <a:ext cx="7411467" cy="3365722"/>
          </a:xfrm>
          <a:prstGeom prst="rect">
            <a:avLst/>
          </a:prstGeom>
        </p:spPr>
      </p:pic>
      <p:pic>
        <p:nvPicPr>
          <p:cNvPr id="11" name="Picture 10">
            <a:extLst>
              <a:ext uri="{FF2B5EF4-FFF2-40B4-BE49-F238E27FC236}">
                <a16:creationId xmlns:a16="http://schemas.microsoft.com/office/drawing/2014/main" id="{960BD696-9B23-4905-B052-BDB827097F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19" y="2165660"/>
            <a:ext cx="3967566" cy="3647600"/>
          </a:xfrm>
          <a:prstGeom prst="rect">
            <a:avLst/>
          </a:prstGeom>
        </p:spPr>
      </p:pic>
    </p:spTree>
    <p:extLst>
      <p:ext uri="{BB962C8B-B14F-4D97-AF65-F5344CB8AC3E}">
        <p14:creationId xmlns:p14="http://schemas.microsoft.com/office/powerpoint/2010/main" val="2665988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FF066-2B7B-4D31-BBD7-A3B65487D73E}"/>
              </a:ext>
            </a:extLst>
          </p:cNvPr>
          <p:cNvSpPr>
            <a:spLocks noGrp="1"/>
          </p:cNvSpPr>
          <p:nvPr>
            <p:ph type="title"/>
          </p:nvPr>
        </p:nvSpPr>
        <p:spPr>
          <a:xfrm>
            <a:off x="838200" y="711199"/>
            <a:ext cx="10515600" cy="1325563"/>
          </a:xfrm>
        </p:spPr>
        <p:txBody>
          <a:bodyPr/>
          <a:lstStyle/>
          <a:p>
            <a:r>
              <a:rPr lang="en-GB" dirty="0">
                <a:latin typeface="AvenirNext LT Pro Regular" panose="020B0504020202020204" pitchFamily="34" charset="0"/>
              </a:rPr>
              <a:t>Other points UCU make; and the employer response </a:t>
            </a:r>
          </a:p>
        </p:txBody>
      </p:sp>
      <p:sp>
        <p:nvSpPr>
          <p:cNvPr id="3" name="Content Placeholder 2">
            <a:extLst>
              <a:ext uri="{FF2B5EF4-FFF2-40B4-BE49-F238E27FC236}">
                <a16:creationId xmlns:a16="http://schemas.microsoft.com/office/drawing/2014/main" id="{356C94F4-770D-4574-BEBC-7A26F004F304}"/>
              </a:ext>
            </a:extLst>
          </p:cNvPr>
          <p:cNvSpPr>
            <a:spLocks noGrp="1"/>
          </p:cNvSpPr>
          <p:nvPr>
            <p:ph idx="1"/>
          </p:nvPr>
        </p:nvSpPr>
        <p:spPr>
          <a:xfrm>
            <a:off x="565150" y="2360612"/>
            <a:ext cx="11061700" cy="4497388"/>
          </a:xfrm>
        </p:spPr>
        <p:txBody>
          <a:bodyPr>
            <a:noAutofit/>
          </a:bodyPr>
          <a:lstStyle/>
          <a:p>
            <a:pPr>
              <a:lnSpc>
                <a:spcPct val="110000"/>
              </a:lnSpc>
            </a:pPr>
            <a:r>
              <a:rPr lang="en-GB" sz="2400" b="1" dirty="0">
                <a:latin typeface="AvenirNext LT Pro Regular" panose="020B0504020202020204" pitchFamily="34" charset="0"/>
              </a:rPr>
              <a:t>‘If you applied full JEP to 2018 valuation the rate would be 25.5%’</a:t>
            </a:r>
          </a:p>
          <a:p>
            <a:pPr lvl="1">
              <a:lnSpc>
                <a:spcPct val="110000"/>
              </a:lnSpc>
            </a:pPr>
            <a:r>
              <a:rPr lang="en-GB" sz="2000" dirty="0">
                <a:latin typeface="AvenirNext LT Pro Regular" panose="020B0504020202020204" pitchFamily="34" charset="0"/>
              </a:rPr>
              <a:t>The JEP’s solution was proposed as ‘one of a number of possible paths the Trustee could adopt to bring about a rate of  &lt;30%’. </a:t>
            </a:r>
          </a:p>
          <a:p>
            <a:pPr lvl="1">
              <a:lnSpc>
                <a:spcPct val="110000"/>
              </a:lnSpc>
            </a:pPr>
            <a:r>
              <a:rPr lang="en-GB" sz="2000" dirty="0">
                <a:latin typeface="AvenirNext LT Pro Regular" panose="020B0504020202020204" pitchFamily="34" charset="0"/>
              </a:rPr>
              <a:t>The panel had access to 2018 data when conducting its report: if a rate of &lt;26% was possible they would have said so.</a:t>
            </a:r>
          </a:p>
          <a:p>
            <a:pPr lvl="1">
              <a:lnSpc>
                <a:spcPct val="110000"/>
              </a:lnSpc>
            </a:pPr>
            <a:r>
              <a:rPr lang="en-GB" sz="2000" dirty="0">
                <a:latin typeface="AvenirNext LT Pro Regular" panose="020B0504020202020204" pitchFamily="34" charset="0"/>
              </a:rPr>
              <a:t>The Pensions Regulator has made clear that the 2018 valuation </a:t>
            </a:r>
            <a:r>
              <a:rPr lang="en-GB" sz="2000" dirty="0">
                <a:latin typeface="Avenir Next LT Pro" panose="020B0504020202020204" pitchFamily="34" charset="0"/>
              </a:rPr>
              <a:t>‘</a:t>
            </a:r>
            <a:r>
              <a:rPr lang="en-GB" sz="2000" i="1" dirty="0">
                <a:latin typeface="Avenir Next LT Pro" panose="020B0504020202020204" pitchFamily="34" charset="0"/>
              </a:rPr>
              <a:t>remains at the limit of what we consider to be compliant with legislative requirements for prudence’</a:t>
            </a:r>
            <a:endParaRPr lang="en-GB" sz="2000" dirty="0">
              <a:latin typeface="Avenir Next LT Pro" panose="020B0504020202020204" pitchFamily="34" charset="0"/>
            </a:endParaRPr>
          </a:p>
          <a:p>
            <a:pPr lvl="1">
              <a:lnSpc>
                <a:spcPct val="110000"/>
              </a:lnSpc>
            </a:pPr>
            <a:r>
              <a:rPr lang="en-GB" sz="2000" dirty="0">
                <a:latin typeface="AvenirNext LT Pro Regular" panose="020B0504020202020204" pitchFamily="34" charset="0"/>
              </a:rPr>
              <a:t>According to Aon, UUK’s actuarial advisers, Option 3 is ‘largely in line’ with what the Joint Expert Panel recommended</a:t>
            </a:r>
          </a:p>
          <a:p>
            <a:pPr lvl="1">
              <a:lnSpc>
                <a:spcPct val="110000"/>
              </a:lnSpc>
            </a:pPr>
            <a:r>
              <a:rPr lang="en-GB" sz="2000" dirty="0">
                <a:latin typeface="AvenirNext LT Pro Regular" panose="020B0504020202020204" pitchFamily="34" charset="0"/>
              </a:rPr>
              <a:t>Contributions of 30.7% would be within a fraction of a percent of what the JEP deemed possible</a:t>
            </a:r>
          </a:p>
        </p:txBody>
      </p:sp>
      <p:sp>
        <p:nvSpPr>
          <p:cNvPr id="4" name="Slide Number Placeholder 3">
            <a:extLst>
              <a:ext uri="{FF2B5EF4-FFF2-40B4-BE49-F238E27FC236}">
                <a16:creationId xmlns:a16="http://schemas.microsoft.com/office/drawing/2014/main" id="{C52CE958-D27C-4613-BA31-4EB3ED1EC47F}"/>
              </a:ext>
            </a:extLst>
          </p:cNvPr>
          <p:cNvSpPr>
            <a:spLocks noGrp="1"/>
          </p:cNvSpPr>
          <p:nvPr>
            <p:ph type="sldNum" sz="quarter" idx="12"/>
          </p:nvPr>
        </p:nvSpPr>
        <p:spPr/>
        <p:txBody>
          <a:bodyPr/>
          <a:lstStyle/>
          <a:p>
            <a:fld id="{3B2F44BC-4952-4529-8C54-3057FECC78B7}" type="slidenum">
              <a:rPr lang="en-GB" smtClean="0"/>
              <a:pPr/>
              <a:t>9</a:t>
            </a:fld>
            <a:endParaRPr lang="en-GB" dirty="0"/>
          </a:p>
        </p:txBody>
      </p:sp>
    </p:spTree>
    <p:extLst>
      <p:ext uri="{BB962C8B-B14F-4D97-AF65-F5344CB8AC3E}">
        <p14:creationId xmlns:p14="http://schemas.microsoft.com/office/powerpoint/2010/main" val="2423507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3014</TotalTime>
  <Words>2808</Words>
  <Application>Microsoft Office PowerPoint</Application>
  <PresentationFormat>Widescreen</PresentationFormat>
  <Paragraphs>166</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Avenir Next LT Pro</vt:lpstr>
      <vt:lpstr>AvenirNext LT Pro Regular</vt:lpstr>
      <vt:lpstr>Calibri</vt:lpstr>
      <vt:lpstr>Calibri Light</vt:lpstr>
      <vt:lpstr>Office Theme</vt:lpstr>
      <vt:lpstr>CONCLUDING  THE USS 2018 VALUATION</vt:lpstr>
      <vt:lpstr>Headlines</vt:lpstr>
      <vt:lpstr>Background</vt:lpstr>
      <vt:lpstr>Contribution rates</vt:lpstr>
      <vt:lpstr>Without this decision, members would have faced higher contributions under the backstop</vt:lpstr>
      <vt:lpstr>Why ‘no detriment’ cannot be supported</vt:lpstr>
      <vt:lpstr>UCU rejected a compromise offer</vt:lpstr>
      <vt:lpstr>Investment in staff</vt:lpstr>
      <vt:lpstr>Other points UCU make; and the employer response </vt:lpstr>
      <vt:lpstr>Other points UCU make; and the employer response</vt:lpstr>
      <vt:lpstr>Other points UCU make; and the employer response</vt:lpstr>
      <vt:lpstr>Joint Expert Panel: Phase 2 </vt:lpstr>
      <vt:lpstr>USS will remain a highly  valuable staff benefit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CONCLUDING  THE USS 2018 VALUATION</dc:title>
  <dc:creator>Michael Thompson</dc:creator>
  <cp:lastModifiedBy>Steven Jefferies</cp:lastModifiedBy>
  <cp:revision>68</cp:revision>
  <dcterms:created xsi:type="dcterms:W3CDTF">2019-07-18T17:06:01Z</dcterms:created>
  <dcterms:modified xsi:type="dcterms:W3CDTF">2019-10-01T10:39:25Z</dcterms:modified>
</cp:coreProperties>
</file>